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Economica"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C-U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BEC398-7621-4892-A42C-F92D55558122}">
  <a:tblStyle styleId="{FDBEC398-7621-4892-A42C-F92D555581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6-26T18:07:03.800" idx="1">
    <p:pos x="769" y="70"/>
    <p:text>this would be the section where we have information from what students have said they want faculty/staff to know,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RsSRnhe_nG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520160SB43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latimes.com/nation/la-na-library-congress-alien-20160403-story.html" TargetMode="External"/><Relationship Id="rId4" Type="http://schemas.openxmlformats.org/officeDocument/2006/relationships/hyperlink" Target="https://defineamerican.com/campaigns/wordsmatt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2 minutes kim</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 of this slide:</a:t>
            </a:r>
            <a:r>
              <a:rPr lang="en">
                <a:solidFill>
                  <a:schemeClr val="dk1"/>
                </a:solidFill>
                <a:latin typeface="Open Sans"/>
                <a:ea typeface="Open Sans"/>
                <a:cs typeface="Open Sans"/>
                <a:sym typeface="Open Sans"/>
              </a:rPr>
              <a:t> introduce training, facilitators, and participants</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Points: </a:t>
            </a:r>
            <a:r>
              <a:rPr lang="en">
                <a:solidFill>
                  <a:srgbClr val="323232"/>
                </a:solidFill>
                <a:highlight>
                  <a:srgbClr val="FFFEFA"/>
                </a:highlight>
                <a:latin typeface="Open Sans"/>
                <a:ea typeface="Open Sans"/>
                <a:cs typeface="Open Sans"/>
                <a:sym typeface="Open Sans"/>
              </a:rPr>
              <a:t>Introduce facilitators, have participants share their name and where they work on campus. </a:t>
            </a:r>
            <a:endParaRPr b="1">
              <a:solidFill>
                <a:srgbClr val="323232"/>
              </a:solidFill>
              <a:highlight>
                <a:srgbClr val="FFFEFA"/>
              </a:highlight>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
                <a:solidFill>
                  <a:srgbClr val="323232"/>
                </a:solidFill>
                <a:highlight>
                  <a:srgbClr val="FFFEFA"/>
                </a:highlight>
                <a:latin typeface="Open Sans"/>
                <a:ea typeface="Open Sans"/>
                <a:cs typeface="Open Sans"/>
                <a:sym typeface="Open Sans"/>
              </a:rPr>
              <a:t>“This workshop will situate the experiences of undocumented students in college, provide foundational knowledge and information for advising and mentoring, as well as encourage the completion of the remainder of the series.”</a:t>
            </a:r>
            <a:endParaRPr>
              <a:solidFill>
                <a:srgbClr val="323232"/>
              </a:solidFill>
              <a:highlight>
                <a:srgbClr val="FFFEFA"/>
              </a:highlight>
              <a:latin typeface="Open Sans"/>
              <a:ea typeface="Open Sans"/>
              <a:cs typeface="Open Sans"/>
              <a:sym typeface="Open Sans"/>
            </a:endParaRPr>
          </a:p>
          <a:p>
            <a:pPr marL="0" lvl="0" indent="0" rtl="0">
              <a:lnSpc>
                <a:spcPct val="100000"/>
              </a:lnSpc>
              <a:spcBef>
                <a:spcPts val="1600"/>
              </a:spcBef>
              <a:spcAft>
                <a:spcPts val="0"/>
              </a:spcAft>
              <a:buClr>
                <a:schemeClr val="dk1"/>
              </a:buClr>
              <a:buSzPts val="1100"/>
              <a:buFont typeface="Arial"/>
              <a:buNone/>
            </a:pPr>
            <a:r>
              <a:rPr lang="en">
                <a:solidFill>
                  <a:srgbClr val="323232"/>
                </a:solidFill>
                <a:highlight>
                  <a:srgbClr val="FFFEFA"/>
                </a:highlight>
                <a:latin typeface="Open Sans"/>
                <a:ea typeface="Open Sans"/>
                <a:cs typeface="Open Sans"/>
                <a:sym typeface="Open Sans"/>
              </a:rPr>
              <a:t>Trainings two and three have a lot more room for dialog and department focused work.</a:t>
            </a:r>
            <a:endParaRPr>
              <a:solidFill>
                <a:srgbClr val="323232"/>
              </a:solidFill>
              <a:highlight>
                <a:srgbClr val="FFFEFA"/>
              </a:highlight>
              <a:latin typeface="Open Sans"/>
              <a:ea typeface="Open Sans"/>
              <a:cs typeface="Open Sans"/>
              <a:sym typeface="Open Sans"/>
            </a:endParaRPr>
          </a:p>
          <a:p>
            <a:pPr marL="0" lvl="0" indent="0">
              <a:lnSpc>
                <a:spcPct val="100000"/>
              </a:lnSpc>
              <a:spcBef>
                <a:spcPts val="16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a6c6c40f_0_341:notes"/>
          <p:cNvSpPr>
            <a:spLocks noGrp="1" noRot="1" noChangeAspect="1"/>
          </p:cNvSpPr>
          <p:nvPr>
            <p:ph type="sldImg" idx="2"/>
          </p:nvPr>
        </p:nvSpPr>
        <p:spPr>
          <a:xfrm>
            <a:off x="397565" y="685487"/>
            <a:ext cx="606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1a6c6c40f_0_341:notes"/>
          <p:cNvSpPr txBox="1">
            <a:spLocks noGrp="1"/>
          </p:cNvSpPr>
          <p:nvPr>
            <p:ph type="body" idx="1"/>
          </p:nvPr>
        </p:nvSpPr>
        <p:spPr>
          <a:xfrm>
            <a:off x="685799" y="4343399"/>
            <a:ext cx="5943600" cy="4572000"/>
          </a:xfrm>
          <a:prstGeom prst="rect">
            <a:avLst/>
          </a:prstGeom>
          <a:noFill/>
          <a:ln>
            <a:noFill/>
          </a:ln>
        </p:spPr>
        <p:txBody>
          <a:bodyPr spcFirstLastPara="1" wrap="square" lIns="91325" tIns="45650" rIns="91325" bIns="45650" anchor="t" anchorCtr="0">
            <a:noAutofit/>
          </a:bodyPr>
          <a:lstStyle/>
          <a:p>
            <a:pPr marL="0" lvl="0" indent="0">
              <a:spcBef>
                <a:spcPts val="0"/>
              </a:spcBef>
              <a:spcAft>
                <a:spcPts val="0"/>
              </a:spcAft>
              <a:buClr>
                <a:schemeClr val="dk1"/>
              </a:buClr>
              <a:buSzPts val="1100"/>
              <a:buFont typeface="Arial"/>
              <a:buNone/>
            </a:pPr>
            <a:r>
              <a:rPr lang="en" sz="1100" b="1">
                <a:solidFill>
                  <a:schemeClr val="dk1"/>
                </a:solidFill>
                <a:latin typeface="Open Sans"/>
                <a:ea typeface="Open Sans"/>
                <a:cs typeface="Open Sans"/>
                <a:sym typeface="Open Sans"/>
              </a:rPr>
              <a:t>Less than 1 minute Kim</a:t>
            </a:r>
            <a:endParaRPr sz="1100">
              <a:solidFill>
                <a:schemeClr val="dk1"/>
              </a:solidFill>
              <a:latin typeface="Open Sans"/>
              <a:ea typeface="Open Sans"/>
              <a:cs typeface="Open Sans"/>
              <a:sym typeface="Open Sans"/>
            </a:endParaRPr>
          </a:p>
          <a:p>
            <a:pPr marL="0" lvl="0" indent="0">
              <a:spcBef>
                <a:spcPts val="0"/>
              </a:spcBef>
              <a:spcAft>
                <a:spcPts val="0"/>
              </a:spcAft>
              <a:buNone/>
            </a:pPr>
            <a:r>
              <a:rPr lang="en" sz="1100" b="1">
                <a:solidFill>
                  <a:schemeClr val="dk1"/>
                </a:solidFill>
                <a:latin typeface="Open Sans"/>
                <a:ea typeface="Open Sans"/>
                <a:cs typeface="Open Sans"/>
                <a:sym typeface="Open Sans"/>
              </a:rPr>
              <a:t>Goal:</a:t>
            </a:r>
            <a:r>
              <a:rPr lang="en" sz="1100">
                <a:solidFill>
                  <a:schemeClr val="dk1"/>
                </a:solidFill>
                <a:latin typeface="Open Sans"/>
                <a:ea typeface="Open Sans"/>
                <a:cs typeface="Open Sans"/>
                <a:sym typeface="Open Sans"/>
              </a:rPr>
              <a:t> understand the range of experiences undocumented people have</a:t>
            </a:r>
            <a:endParaRPr sz="1100">
              <a:solidFill>
                <a:schemeClr val="dk1"/>
              </a:solidFill>
              <a:latin typeface="Open Sans"/>
              <a:ea typeface="Open Sans"/>
              <a:cs typeface="Open Sans"/>
              <a:sym typeface="Open Sans"/>
            </a:endParaRPr>
          </a:p>
          <a:p>
            <a:pPr marL="0" lvl="0" indent="0">
              <a:spcBef>
                <a:spcPts val="0"/>
              </a:spcBef>
              <a:spcAft>
                <a:spcPts val="0"/>
              </a:spcAft>
              <a:buNone/>
            </a:pPr>
            <a:r>
              <a:rPr lang="en" sz="1100" b="1">
                <a:solidFill>
                  <a:schemeClr val="dk1"/>
                </a:solidFill>
                <a:latin typeface="Open Sans"/>
                <a:ea typeface="Open Sans"/>
                <a:cs typeface="Open Sans"/>
                <a:sym typeface="Open Sans"/>
              </a:rPr>
              <a:t>Talking point:</a:t>
            </a:r>
            <a:r>
              <a:rPr lang="en" sz="1100">
                <a:solidFill>
                  <a:schemeClr val="dk1"/>
                </a:solidFill>
                <a:latin typeface="Open Sans"/>
                <a:ea typeface="Open Sans"/>
                <a:cs typeface="Open Sans"/>
                <a:sym typeface="Open Sans"/>
              </a:rPr>
              <a:t> </a:t>
            </a:r>
            <a:endParaRPr sz="1100">
              <a:solidFill>
                <a:schemeClr val="dk1"/>
              </a:solidFill>
              <a:latin typeface="Open Sans"/>
              <a:ea typeface="Open Sans"/>
              <a:cs typeface="Open Sans"/>
              <a:sym typeface="Open Sans"/>
            </a:endParaRPr>
          </a:p>
          <a:p>
            <a:pPr marL="457200" lvl="0" indent="-298450" rtl="0">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The undocumented student experience varies widely based on one’s race, ethnicity, immigration pathway, financial situation, whether they are mixed documentation status families, etc. </a:t>
            </a:r>
            <a:endParaRPr sz="1100">
              <a:solidFill>
                <a:schemeClr val="dk1"/>
              </a:solidFill>
              <a:latin typeface="Open Sans"/>
              <a:ea typeface="Open Sans"/>
              <a:cs typeface="Open Sans"/>
              <a:sym typeface="Open Sans"/>
            </a:endParaRPr>
          </a:p>
          <a:p>
            <a:pPr marL="457200" lvl="0" indent="-298450" rtl="0">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It’s inaccurate to simplify or generalize the experiences of undocumented students. Even the experiences of students on the Central Coast will not generally reflect the larger experiences.</a:t>
            </a:r>
            <a:endParaRPr sz="1100">
              <a:solidFill>
                <a:schemeClr val="dk1"/>
              </a:solidFill>
              <a:latin typeface="Open Sans"/>
              <a:ea typeface="Open Sans"/>
              <a:cs typeface="Open Sans"/>
              <a:sym typeface="Open Sans"/>
            </a:endParaRPr>
          </a:p>
          <a:p>
            <a:pPr marL="457200" lvl="0" indent="-298450" rtl="0">
              <a:spcBef>
                <a:spcPts val="0"/>
              </a:spcBef>
              <a:spcAft>
                <a:spcPts val="0"/>
              </a:spcAft>
              <a:buClr>
                <a:schemeClr val="dk1"/>
              </a:buClr>
              <a:buSzPts val="1100"/>
              <a:buFont typeface="Open Sans"/>
              <a:buChar char="-"/>
            </a:pPr>
            <a:r>
              <a:rPr lang="en" sz="1100" b="1">
                <a:solidFill>
                  <a:schemeClr val="dk1"/>
                </a:solidFill>
                <a:latin typeface="Open Sans"/>
                <a:ea typeface="Open Sans"/>
                <a:cs typeface="Open Sans"/>
                <a:sym typeface="Open Sans"/>
              </a:rPr>
              <a:t>Undocumented students are not all mexican!</a:t>
            </a:r>
            <a:endParaRPr sz="1100" b="1">
              <a:solidFill>
                <a:schemeClr val="dk1"/>
              </a:solidFill>
              <a:latin typeface="Open Sans"/>
              <a:ea typeface="Open Sans"/>
              <a:cs typeface="Open Sans"/>
              <a:sym typeface="Open Sans"/>
            </a:endParaRPr>
          </a:p>
        </p:txBody>
      </p:sp>
      <p:sp>
        <p:nvSpPr>
          <p:cNvPr id="167" name="Google Shape;167;g11a6c6c40f_0_341: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a6c6c40f_0_42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Google Shape;178;g11a6c6c40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Open Sans"/>
                <a:ea typeface="Open Sans"/>
                <a:cs typeface="Open Sans"/>
                <a:sym typeface="Open Sans"/>
              </a:rPr>
              <a:t>10 minutes Kim</a:t>
            </a:r>
            <a:endParaRPr>
              <a:solidFill>
                <a:schemeClr val="dk1"/>
              </a:solidFill>
              <a:latin typeface="Open Sans"/>
              <a:ea typeface="Open Sans"/>
              <a:cs typeface="Open Sans"/>
              <a:sym typeface="Open Sans"/>
            </a:endParaRPr>
          </a:p>
          <a:p>
            <a:pPr marL="0" lvl="0" indent="0">
              <a:spcBef>
                <a:spcPts val="0"/>
              </a:spcBef>
              <a:spcAft>
                <a:spcPts val="0"/>
              </a:spcAft>
              <a:buNone/>
            </a:pPr>
            <a:r>
              <a:rPr lang="en" b="1">
                <a:solidFill>
                  <a:schemeClr val="dk1"/>
                </a:solidFill>
                <a:latin typeface="Open Sans"/>
                <a:ea typeface="Open Sans"/>
                <a:cs typeface="Open Sans"/>
                <a:sym typeface="Open Sans"/>
              </a:rPr>
              <a:t>Talking point: </a:t>
            </a:r>
            <a:r>
              <a:rPr lang="en">
                <a:solidFill>
                  <a:schemeClr val="dk1"/>
                </a:solidFill>
                <a:latin typeface="Open Sans"/>
                <a:ea typeface="Open Sans"/>
                <a:cs typeface="Open Sans"/>
                <a:sym typeface="Open Sans"/>
              </a:rPr>
              <a:t>share one example of how immigration status impacts a student in Salinas, as well as how his teacher supports his immigrant students</a:t>
            </a:r>
            <a:endParaRPr>
              <a:solidFill>
                <a:schemeClr val="dk1"/>
              </a:solidFill>
              <a:latin typeface="Open Sans"/>
              <a:ea typeface="Open Sans"/>
              <a:cs typeface="Open Sans"/>
              <a:sym typeface="Open Sans"/>
            </a:endParaRPr>
          </a:p>
          <a:p>
            <a:pPr marL="0" lvl="0" indent="0">
              <a:spcBef>
                <a:spcPts val="0"/>
              </a:spcBef>
              <a:spcAft>
                <a:spcPts val="0"/>
              </a:spcAft>
              <a:buNone/>
            </a:pPr>
            <a:r>
              <a:rPr lang="en" b="1">
                <a:latin typeface="Open Sans"/>
                <a:ea typeface="Open Sans"/>
                <a:cs typeface="Open Sans"/>
                <a:sym typeface="Open Sans"/>
              </a:rPr>
              <a:t>Action item: share </a:t>
            </a:r>
            <a:r>
              <a:rPr lang="en" b="1" u="sng">
                <a:solidFill>
                  <a:schemeClr val="hlink"/>
                </a:solidFill>
                <a:latin typeface="Open Sans"/>
                <a:ea typeface="Open Sans"/>
                <a:cs typeface="Open Sans"/>
                <a:sym typeface="Open Sans"/>
                <a:hlinkClick r:id="rId3"/>
              </a:rPr>
              <a:t>https://www.youtube.com/watch?v=RsSRnhe_nGw</a:t>
            </a:r>
            <a:endParaRPr b="1">
              <a:latin typeface="Open Sans"/>
              <a:ea typeface="Open Sans"/>
              <a:cs typeface="Open Sans"/>
              <a:sym typeface="Open Sans"/>
            </a:endParaRPr>
          </a:p>
          <a:p>
            <a:pPr marL="0" lvl="0" indent="0" rtl="0">
              <a:spcBef>
                <a:spcPts val="0"/>
              </a:spcBef>
              <a:spcAft>
                <a:spcPts val="0"/>
              </a:spcAft>
              <a:buNone/>
            </a:pPr>
            <a:r>
              <a:rPr lang="en">
                <a:latin typeface="Open Sans"/>
                <a:ea typeface="Open Sans"/>
                <a:cs typeface="Open Sans"/>
                <a:sym typeface="Open Sans"/>
              </a:rPr>
              <a:t>After watching, share responses </a:t>
            </a:r>
            <a:endParaRPr>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a6c6c40f_0_165:notes"/>
          <p:cNvSpPr>
            <a:spLocks noGrp="1" noRot="1" noChangeAspect="1"/>
          </p:cNvSpPr>
          <p:nvPr>
            <p:ph type="sldImg" idx="2"/>
          </p:nvPr>
        </p:nvSpPr>
        <p:spPr>
          <a:xfrm>
            <a:off x="397565" y="685487"/>
            <a:ext cx="606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a6c6c40f_0_165:notes"/>
          <p:cNvSpPr txBox="1">
            <a:spLocks noGrp="1"/>
          </p:cNvSpPr>
          <p:nvPr>
            <p:ph type="body" idx="1"/>
          </p:nvPr>
        </p:nvSpPr>
        <p:spPr>
          <a:xfrm>
            <a:off x="685799" y="4343399"/>
            <a:ext cx="5486400" cy="4114800"/>
          </a:xfrm>
          <a:prstGeom prst="rect">
            <a:avLst/>
          </a:prstGeom>
          <a:noFill/>
          <a:ln>
            <a:noFill/>
          </a:ln>
        </p:spPr>
        <p:txBody>
          <a:bodyPr spcFirstLastPara="1" wrap="square" lIns="91325" tIns="45650" rIns="91325" bIns="45650" anchor="t" anchorCtr="0">
            <a:noAutofit/>
          </a:bodyPr>
          <a:lstStyle/>
          <a:p>
            <a:pPr marL="0" lvl="0" indent="0" rtl="0">
              <a:spcBef>
                <a:spcPts val="0"/>
              </a:spcBef>
              <a:spcAft>
                <a:spcPts val="0"/>
              </a:spcAft>
              <a:buClr>
                <a:schemeClr val="dk1"/>
              </a:buClr>
              <a:buSzPts val="1100"/>
              <a:buFont typeface="Arial"/>
              <a:buNone/>
            </a:pPr>
            <a:r>
              <a:rPr lang="en" sz="1100" b="1">
                <a:solidFill>
                  <a:schemeClr val="dk1"/>
                </a:solidFill>
                <a:latin typeface="Open Sans"/>
                <a:ea typeface="Open Sans"/>
                <a:cs typeface="Open Sans"/>
                <a:sym typeface="Open Sans"/>
              </a:rPr>
              <a:t>1-2 minutes Estella</a:t>
            </a:r>
            <a:endParaRPr sz="1100">
              <a:solidFill>
                <a:schemeClr val="dk1"/>
              </a:solidFill>
              <a:latin typeface="Open Sans"/>
              <a:ea typeface="Open Sans"/>
              <a:cs typeface="Open Sans"/>
              <a:sym typeface="Open Sans"/>
            </a:endParaRPr>
          </a:p>
          <a:p>
            <a:pPr marL="0" lvl="1" indent="0" rtl="0">
              <a:spcBef>
                <a:spcPts val="0"/>
              </a:spcBef>
              <a:spcAft>
                <a:spcPts val="0"/>
              </a:spcAft>
              <a:buClr>
                <a:schemeClr val="dk1"/>
              </a:buClr>
              <a:buFont typeface="Calibri"/>
              <a:buNone/>
            </a:pPr>
            <a:r>
              <a:rPr lang="en" sz="1100" b="1">
                <a:solidFill>
                  <a:schemeClr val="dk1"/>
                </a:solidFill>
                <a:latin typeface="Open Sans"/>
                <a:ea typeface="Open Sans"/>
                <a:cs typeface="Open Sans"/>
                <a:sym typeface="Open Sans"/>
              </a:rPr>
              <a:t>Goal: </a:t>
            </a:r>
            <a:r>
              <a:rPr lang="en" sz="1100">
                <a:solidFill>
                  <a:schemeClr val="dk1"/>
                </a:solidFill>
                <a:latin typeface="Open Sans"/>
                <a:ea typeface="Open Sans"/>
                <a:cs typeface="Open Sans"/>
                <a:sym typeface="Open Sans"/>
              </a:rPr>
              <a:t>overview of the chart</a:t>
            </a:r>
            <a:endParaRPr sz="1100">
              <a:solidFill>
                <a:schemeClr val="dk1"/>
              </a:solidFill>
              <a:latin typeface="Open Sans"/>
              <a:ea typeface="Open Sans"/>
              <a:cs typeface="Open Sans"/>
              <a:sym typeface="Open Sans"/>
            </a:endParaRPr>
          </a:p>
          <a:p>
            <a:pPr marL="0" lvl="1" indent="0" rtl="0">
              <a:spcBef>
                <a:spcPts val="0"/>
              </a:spcBef>
              <a:spcAft>
                <a:spcPts val="0"/>
              </a:spcAft>
              <a:buClr>
                <a:schemeClr val="dk1"/>
              </a:buClr>
              <a:buFont typeface="Calibri"/>
              <a:buNone/>
            </a:pPr>
            <a:r>
              <a:rPr lang="en" sz="1100" b="1">
                <a:solidFill>
                  <a:schemeClr val="dk1"/>
                </a:solidFill>
                <a:latin typeface="Open Sans"/>
                <a:ea typeface="Open Sans"/>
                <a:cs typeface="Open Sans"/>
                <a:sym typeface="Open Sans"/>
              </a:rPr>
              <a:t>Talking points: </a:t>
            </a:r>
            <a:r>
              <a:rPr lang="en" sz="1100">
                <a:solidFill>
                  <a:schemeClr val="dk1"/>
                </a:solidFill>
                <a:latin typeface="Open Sans"/>
                <a:ea typeface="Open Sans"/>
                <a:cs typeface="Open Sans"/>
                <a:sym typeface="Open Sans"/>
              </a:rPr>
              <a:t>Please do not just read the numbers- instead, explain what this means.</a:t>
            </a:r>
            <a:endParaRPr sz="1100" b="1">
              <a:solidFill>
                <a:schemeClr val="dk1"/>
              </a:solidFill>
              <a:latin typeface="Open Sans"/>
              <a:ea typeface="Open Sans"/>
              <a:cs typeface="Open Sans"/>
              <a:sym typeface="Open Sans"/>
            </a:endParaRPr>
          </a:p>
          <a:p>
            <a:pPr marL="457200" lvl="0" indent="-298450" rtl="0">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HS graduation rate for all students = 80% vs. 53% for undocumented.</a:t>
            </a:r>
            <a:endParaRPr sz="1100">
              <a:solidFill>
                <a:schemeClr val="dk1"/>
              </a:solidFill>
              <a:latin typeface="Open Sans"/>
              <a:ea typeface="Open Sans"/>
              <a:cs typeface="Open Sans"/>
              <a:sym typeface="Open Sans"/>
            </a:endParaRPr>
          </a:p>
          <a:p>
            <a:pPr marL="457200" marR="0" lvl="0" indent="-298450" algn="l" rtl="0">
              <a:spcBef>
                <a:spcPts val="0"/>
              </a:spcBef>
              <a:spcAft>
                <a:spcPts val="0"/>
              </a:spcAft>
              <a:buSzPts val="1100"/>
              <a:buFont typeface="Open Sans"/>
              <a:buChar char="-"/>
            </a:pPr>
            <a:r>
              <a:rPr lang="en" sz="1100">
                <a:latin typeface="Open Sans"/>
                <a:ea typeface="Open Sans"/>
                <a:cs typeface="Open Sans"/>
                <a:sym typeface="Open Sans"/>
              </a:rPr>
              <a:t>If we think of all undocumented HS seniors as potential degree recipients, based on this data, only 1.6% of undocumented immigrants are achieving that potential. </a:t>
            </a:r>
            <a:endParaRPr sz="1100">
              <a:latin typeface="Open Sans"/>
              <a:ea typeface="Open Sans"/>
              <a:cs typeface="Open Sans"/>
              <a:sym typeface="Open Sans"/>
            </a:endParaRPr>
          </a:p>
          <a:p>
            <a:pPr marL="457200" marR="0" lvl="0" indent="-298450" algn="l" rtl="0">
              <a:spcBef>
                <a:spcPts val="0"/>
              </a:spcBef>
              <a:spcAft>
                <a:spcPts val="0"/>
              </a:spcAft>
              <a:buSzPts val="1100"/>
              <a:buFont typeface="Open Sans"/>
              <a:buChar char="-"/>
            </a:pPr>
            <a:r>
              <a:rPr lang="en" sz="1100">
                <a:latin typeface="Open Sans"/>
                <a:ea typeface="Open Sans"/>
                <a:cs typeface="Open Sans"/>
                <a:sym typeface="Open Sans"/>
              </a:rPr>
              <a:t>Consider: why is that? What can we do?</a:t>
            </a:r>
            <a:endParaRPr sz="1100">
              <a:latin typeface="Open Sans"/>
              <a:ea typeface="Open Sans"/>
              <a:cs typeface="Open Sans"/>
              <a:sym typeface="Open Sans"/>
            </a:endParaRPr>
          </a:p>
          <a:p>
            <a:pPr marL="0" marR="0" lvl="0" indent="0" algn="l" rtl="0">
              <a:spcBef>
                <a:spcPts val="0"/>
              </a:spcBef>
              <a:spcAft>
                <a:spcPts val="0"/>
              </a:spcAft>
              <a:buNone/>
            </a:pPr>
            <a:endParaRPr sz="1100">
              <a:latin typeface="Open Sans"/>
              <a:ea typeface="Open Sans"/>
              <a:cs typeface="Open Sans"/>
              <a:sym typeface="Open Sans"/>
            </a:endParaRPr>
          </a:p>
          <a:p>
            <a:pPr marL="0" marR="0" lvl="1" indent="0" algn="l" rtl="0">
              <a:spcBef>
                <a:spcPts val="0"/>
              </a:spcBef>
              <a:spcAft>
                <a:spcPts val="0"/>
              </a:spcAft>
              <a:buClr>
                <a:schemeClr val="dk1"/>
              </a:buClr>
              <a:buFont typeface="Calibri"/>
              <a:buNone/>
            </a:pPr>
            <a:r>
              <a:rPr lang="en" sz="1100">
                <a:latin typeface="Open Sans"/>
                <a:ea typeface="Open Sans"/>
                <a:cs typeface="Open Sans"/>
                <a:sym typeface="Open Sans"/>
              </a:rPr>
              <a:t>You look at this slide and you see numbers. But reflecting on it, these are not just numbers, they are real people, individuals, facing challenges, etc.</a:t>
            </a:r>
            <a:endParaRPr sz="110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Clr>
                <a:schemeClr val="dk1"/>
              </a:buClr>
              <a:buFont typeface="Calibri"/>
              <a:buNone/>
            </a:pPr>
            <a:endParaRPr sz="1000" b="0" i="0" u="none" strike="noStrike" cap="none">
              <a:solidFill>
                <a:schemeClr val="dk1"/>
              </a:solidFill>
              <a:latin typeface="Calibri"/>
              <a:ea typeface="Calibri"/>
              <a:cs typeface="Calibri"/>
              <a:sym typeface="Calibri"/>
            </a:endParaRPr>
          </a:p>
        </p:txBody>
      </p:sp>
      <p:sp>
        <p:nvSpPr>
          <p:cNvPr id="189" name="Google Shape;189;g11a6c6c40f_0_165: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a6c6c40f_0_17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Google Shape;200;g11a6c6c40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1-2 Minutes Estella</a:t>
            </a:r>
            <a:endParaRPr b="1">
              <a:solidFill>
                <a:schemeClr val="dk1"/>
              </a:solidFill>
              <a:latin typeface="Open Sans"/>
              <a:ea typeface="Open Sans"/>
              <a:cs typeface="Open Sans"/>
              <a:sym typeface="Open Sans"/>
            </a:endParaRPr>
          </a:p>
          <a:p>
            <a:pPr marL="0" lvl="1" indent="0" rtl="0">
              <a:spcBef>
                <a:spcPts val="0"/>
              </a:spcBef>
              <a:spcAft>
                <a:spcPts val="0"/>
              </a:spcAft>
              <a:buClr>
                <a:schemeClr val="dk1"/>
              </a:buClr>
              <a:buFont typeface="Calibri"/>
              <a:buNone/>
            </a:pPr>
            <a:r>
              <a:rPr lang="en" b="1">
                <a:solidFill>
                  <a:schemeClr val="dk1"/>
                </a:solidFill>
                <a:latin typeface="Open Sans"/>
                <a:ea typeface="Open Sans"/>
                <a:cs typeface="Open Sans"/>
                <a:sym typeface="Open Sans"/>
              </a:rPr>
              <a:t>Goal: </a:t>
            </a:r>
            <a:r>
              <a:rPr lang="en">
                <a:solidFill>
                  <a:schemeClr val="dk1"/>
                </a:solidFill>
                <a:latin typeface="Open Sans"/>
                <a:ea typeface="Open Sans"/>
                <a:cs typeface="Open Sans"/>
                <a:sym typeface="Open Sans"/>
              </a:rPr>
              <a:t>understanding financial fears of undocumented students</a:t>
            </a:r>
            <a:endParaRPr>
              <a:solidFill>
                <a:schemeClr val="dk1"/>
              </a:solidFill>
              <a:latin typeface="Open Sans"/>
              <a:ea typeface="Open Sans"/>
              <a:cs typeface="Open Sans"/>
              <a:sym typeface="Open Sans"/>
            </a:endParaRPr>
          </a:p>
          <a:p>
            <a:pPr marL="0" lvl="1" indent="0" rtl="0">
              <a:spcBef>
                <a:spcPts val="0"/>
              </a:spcBef>
              <a:spcAft>
                <a:spcPts val="0"/>
              </a:spcAft>
              <a:buClr>
                <a:schemeClr val="dk1"/>
              </a:buClr>
              <a:buFont typeface="Calibri"/>
              <a:buNone/>
            </a:pPr>
            <a:r>
              <a:rPr lang="en" b="1">
                <a:solidFill>
                  <a:schemeClr val="dk1"/>
                </a:solidFill>
                <a:latin typeface="Open Sans"/>
                <a:ea typeface="Open Sans"/>
                <a:cs typeface="Open Sans"/>
                <a:sym typeface="Open Sans"/>
              </a:rPr>
              <a:t>Talking Points: </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These graphs exemplify the anxiety that undocumented students experience in regards to affording college, and as you can see in the 2nd circle, many, or 74%, leave their university because they cannot afford tuition. This is from a national survey.</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At Cuesta: LLN scholarship, Cuesta Promise</a:t>
            </a:r>
            <a:endParaRPr>
              <a:solidFill>
                <a:schemeClr val="dk1"/>
              </a:solidFill>
              <a:latin typeface="Open Sans"/>
              <a:ea typeface="Open Sans"/>
              <a:cs typeface="Open Sans"/>
              <a:sym typeface="Open Sans"/>
            </a:endParaRPr>
          </a:p>
          <a:p>
            <a:pPr marL="0" lvl="1" indent="0"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endParaRPr>
              <a:solidFill>
                <a:schemeClr val="dk1"/>
              </a:solidFill>
            </a:endParaRPr>
          </a:p>
          <a:p>
            <a:pPr marL="0" lvl="1" indent="0"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f89ef195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13f89ef1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1-2 Minutes Kim</a:t>
            </a:r>
            <a:endParaRPr b="1">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a:t>
            </a:r>
            <a:r>
              <a:rPr lang="en">
                <a:solidFill>
                  <a:schemeClr val="dk1"/>
                </a:solidFill>
                <a:latin typeface="Open Sans"/>
                <a:ea typeface="Open Sans"/>
                <a:cs typeface="Open Sans"/>
                <a:sym typeface="Open Sans"/>
              </a:rPr>
              <a:t> understand factors to choosing school</a:t>
            </a:r>
            <a:endParaRPr>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Points:</a:t>
            </a:r>
            <a:r>
              <a:rPr lang="en">
                <a:solidFill>
                  <a:schemeClr val="dk1"/>
                </a:solidFill>
                <a:latin typeface="Open Sans"/>
                <a:ea typeface="Open Sans"/>
                <a:cs typeface="Open Sans"/>
                <a:sym typeface="Open Sans"/>
              </a:rPr>
              <a:t> don’t just read the chart, find 1 or 2 things to highlight</a:t>
            </a:r>
            <a:endParaRPr b="1">
              <a:solidFill>
                <a:schemeClr val="dk1"/>
              </a:solidFill>
              <a:latin typeface="Open Sans"/>
              <a:ea typeface="Open Sans"/>
              <a:cs typeface="Open Sans"/>
              <a:sym typeface="Open Sans"/>
            </a:endParaRPr>
          </a:p>
          <a:p>
            <a:pPr marL="457200" lvl="0" indent="-31750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As mentioned on the previous side, cost is a large factor in decision making for undocumented students. The Undocufriendly climate is also a large factor. Through these trainings and other forms of outreach and institutionalization, we’re hoping that prospective undocumented students will see the strides that Cuesta has made to make campus more undocufriendly.</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f89ef195_0_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Google Shape;218;g13f89ef19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1-2 Minutes Kim</a:t>
            </a:r>
            <a:endParaRPr b="1">
              <a:solidFill>
                <a:schemeClr val="dk1"/>
              </a:solidFill>
              <a:latin typeface="Open Sans"/>
              <a:ea typeface="Open Sans"/>
              <a:cs typeface="Open Sans"/>
              <a:sym typeface="Open Sans"/>
            </a:endParaRPr>
          </a:p>
          <a:p>
            <a:pPr marL="0" lvl="1"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 </a:t>
            </a:r>
            <a:r>
              <a:rPr lang="en">
                <a:solidFill>
                  <a:schemeClr val="dk1"/>
                </a:solidFill>
                <a:latin typeface="Open Sans"/>
                <a:ea typeface="Open Sans"/>
                <a:cs typeface="Open Sans"/>
                <a:sym typeface="Open Sans"/>
              </a:rPr>
              <a:t>understand interpersonal challenges undocumented students face</a:t>
            </a:r>
            <a:endParaRPr>
              <a:solidFill>
                <a:schemeClr val="dk1"/>
              </a:solidFill>
              <a:latin typeface="Open Sans"/>
              <a:ea typeface="Open Sans"/>
              <a:cs typeface="Open Sans"/>
              <a:sym typeface="Open Sans"/>
            </a:endParaRPr>
          </a:p>
          <a:p>
            <a:pPr marL="0" lvl="1"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 </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Other students and financial aid officials are the most common groups on campus that undocumented students report being treated negatively by. (Note: security &amp; police is the lowest based on this data.) (national data)</a:t>
            </a: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ea3ff0cd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Google Shape;228;g11ea3ff0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1-2 Minutes Kim</a:t>
            </a:r>
            <a:endParaRPr b="1">
              <a:solidFill>
                <a:schemeClr val="dk1"/>
              </a:solidFill>
              <a:latin typeface="Open Sans"/>
              <a:ea typeface="Open Sans"/>
              <a:cs typeface="Open Sans"/>
              <a:sym typeface="Open Sans"/>
            </a:endParaRPr>
          </a:p>
          <a:p>
            <a:pPr marL="0" lvl="1" indent="0" rtl="0">
              <a:spcBef>
                <a:spcPts val="0"/>
              </a:spcBef>
              <a:spcAft>
                <a:spcPts val="0"/>
              </a:spcAft>
              <a:buClr>
                <a:schemeClr val="dk1"/>
              </a:buClr>
              <a:buFont typeface="Calibri"/>
              <a:buNone/>
            </a:pPr>
            <a:r>
              <a:rPr lang="en" b="1">
                <a:solidFill>
                  <a:schemeClr val="dk1"/>
                </a:solidFill>
                <a:latin typeface="Open Sans"/>
                <a:ea typeface="Open Sans"/>
                <a:cs typeface="Open Sans"/>
                <a:sym typeface="Open Sans"/>
              </a:rPr>
              <a:t>Goal:</a:t>
            </a:r>
            <a:r>
              <a:rPr lang="en">
                <a:solidFill>
                  <a:schemeClr val="dk1"/>
                </a:solidFill>
                <a:latin typeface="Open Sans"/>
                <a:ea typeface="Open Sans"/>
                <a:cs typeface="Open Sans"/>
                <a:sym typeface="Open Sans"/>
              </a:rPr>
              <a:t> understand heightened anxiety in undocumented students</a:t>
            </a:r>
            <a:endParaRPr>
              <a:solidFill>
                <a:schemeClr val="dk1"/>
              </a:solidFill>
              <a:latin typeface="Open Sans"/>
              <a:ea typeface="Open Sans"/>
              <a:cs typeface="Open Sans"/>
              <a:sym typeface="Open Sans"/>
            </a:endParaRPr>
          </a:p>
          <a:p>
            <a:pPr marL="0" lvl="1" indent="0" rtl="0">
              <a:spcBef>
                <a:spcPts val="0"/>
              </a:spcBef>
              <a:spcAft>
                <a:spcPts val="0"/>
              </a:spcAft>
              <a:buClr>
                <a:schemeClr val="dk1"/>
              </a:buClr>
              <a:buFont typeface="Calibri"/>
              <a:buNone/>
            </a:pPr>
            <a:r>
              <a:rPr lang="en" b="1">
                <a:solidFill>
                  <a:schemeClr val="dk1"/>
                </a:solidFill>
                <a:latin typeface="Open Sans"/>
                <a:ea typeface="Open Sans"/>
                <a:cs typeface="Open Sans"/>
                <a:sym typeface="Open Sans"/>
              </a:rPr>
              <a:t>Talking Point: </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You can see here that many undocumented students experience heightened anxiety and fear which greatly impacts their mental health. Organizations like United We Dream and Here to Stay are dedicated to supporting undocumented immigrants in their education but also in their mental and emotional health. DACA has alleviated some undocumented immigrant</a:t>
            </a:r>
            <a:endParaRPr>
              <a:solidFill>
                <a:schemeClr val="dk1"/>
              </a:solidFill>
              <a:latin typeface="Open Sans"/>
              <a:ea typeface="Open Sans"/>
              <a:cs typeface="Open Sans"/>
              <a:sym typeface="Open Sans"/>
            </a:endParaRPr>
          </a:p>
          <a:p>
            <a:pPr marL="457200" lvl="0" indent="-31750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All students have access to counseling at cuesta </a:t>
            </a:r>
            <a:endParaRPr>
              <a:solidFill>
                <a:schemeClr val="dk1"/>
              </a:solidFill>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8e0cdb2c1_2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Google Shape;240;g38e0cdb2c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latin typeface="Open Sans"/>
                <a:ea typeface="Open Sans"/>
                <a:cs typeface="Open Sans"/>
                <a:sym typeface="Open Sans"/>
              </a:rPr>
              <a:t>3 minutes </a:t>
            </a:r>
            <a:r>
              <a:rPr lang="en">
                <a:solidFill>
                  <a:schemeClr val="dk1"/>
                </a:solidFill>
                <a:latin typeface="Open Sans"/>
                <a:ea typeface="Open Sans"/>
                <a:cs typeface="Open Sans"/>
                <a:sym typeface="Open Sans"/>
              </a:rPr>
              <a:t> Estella</a:t>
            </a:r>
            <a:endParaRPr b="1">
              <a:latin typeface="Open Sans"/>
              <a:ea typeface="Open Sans"/>
              <a:cs typeface="Open Sans"/>
              <a:sym typeface="Open Sans"/>
            </a:endParaRPr>
          </a:p>
          <a:p>
            <a:pPr marL="0" lvl="0" indent="0" rtl="0">
              <a:spcBef>
                <a:spcPts val="0"/>
              </a:spcBef>
              <a:spcAft>
                <a:spcPts val="0"/>
              </a:spcAft>
              <a:buNone/>
            </a:pPr>
            <a:r>
              <a:rPr lang="en" b="1">
                <a:latin typeface="Open Sans"/>
                <a:ea typeface="Open Sans"/>
                <a:cs typeface="Open Sans"/>
                <a:sym typeface="Open Sans"/>
              </a:rPr>
              <a:t>Goal:</a:t>
            </a:r>
            <a:r>
              <a:rPr lang="en">
                <a:latin typeface="Open Sans"/>
                <a:ea typeface="Open Sans"/>
                <a:cs typeface="Open Sans"/>
                <a:sym typeface="Open Sans"/>
              </a:rPr>
              <a:t> Explain AB 540 </a:t>
            </a:r>
            <a:endParaRPr>
              <a:latin typeface="Open Sans"/>
              <a:ea typeface="Open Sans"/>
              <a:cs typeface="Open Sans"/>
              <a:sym typeface="Open Sans"/>
            </a:endParaRPr>
          </a:p>
          <a:p>
            <a:pPr marL="0" lvl="0" indent="0">
              <a:spcBef>
                <a:spcPts val="0"/>
              </a:spcBef>
              <a:spcAft>
                <a:spcPts val="0"/>
              </a:spcAft>
              <a:buNone/>
            </a:pPr>
            <a:r>
              <a:rPr lang="en" b="1">
                <a:latin typeface="Open Sans"/>
                <a:ea typeface="Open Sans"/>
                <a:cs typeface="Open Sans"/>
                <a:sym typeface="Open Sans"/>
              </a:rPr>
              <a:t>Action Item: </a:t>
            </a:r>
            <a:r>
              <a:rPr lang="en">
                <a:latin typeface="Open Sans"/>
                <a:ea typeface="Open Sans"/>
                <a:cs typeface="Open Sans"/>
                <a:sym typeface="Open Sans"/>
              </a:rPr>
              <a:t>hand out table with differences between laws/executive orders</a:t>
            </a:r>
            <a:endParaRPr>
              <a:latin typeface="Open Sans"/>
              <a:ea typeface="Open Sans"/>
              <a:cs typeface="Open Sans"/>
              <a:sym typeface="Open Sans"/>
            </a:endParaRPr>
          </a:p>
          <a:p>
            <a:pPr marL="0" lvl="0" indent="0" rtl="0">
              <a:spcBef>
                <a:spcPts val="0"/>
              </a:spcBef>
              <a:spcAft>
                <a:spcPts val="0"/>
              </a:spcAft>
              <a:buNone/>
            </a:pPr>
            <a:r>
              <a:rPr lang="en" b="1">
                <a:latin typeface="Open Sans"/>
                <a:ea typeface="Open Sans"/>
                <a:cs typeface="Open Sans"/>
                <a:sym typeface="Open Sans"/>
              </a:rPr>
              <a:t>Talking Points: </a:t>
            </a:r>
            <a:r>
              <a:rPr lang="en">
                <a:latin typeface="Open Sans"/>
                <a:ea typeface="Open Sans"/>
                <a:cs typeface="Open Sans"/>
                <a:sym typeface="Open Sans"/>
              </a:rPr>
              <a:t>Undocumented students are considered in the out of state application pool, if they are accepted, they fill out the AB 540 affidavit to receive in-state tuition. </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
                <a:latin typeface="Open Sans"/>
                <a:ea typeface="Open Sans"/>
                <a:cs typeface="Open Sans"/>
                <a:sym typeface="Open Sans"/>
              </a:rPr>
              <a:t>Not all undocumented students are eligible AB 540</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
                <a:latin typeface="Open Sans"/>
                <a:ea typeface="Open Sans"/>
                <a:cs typeface="Open Sans"/>
                <a:sym typeface="Open Sans"/>
              </a:rPr>
              <a:t>Not all AB 540 students are undocumented (as some students who are U.S. citizens who move out of state during HS are also eligible for the tuition waiver)</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a:p>
            <a:pPr marL="0" lvl="0" indent="0" rtl="0">
              <a:spcBef>
                <a:spcPts val="0"/>
              </a:spcBef>
              <a:spcAft>
                <a:spcPts val="0"/>
              </a:spcAft>
              <a:buNone/>
            </a:pPr>
            <a:r>
              <a:rPr lang="en" b="1">
                <a:latin typeface="Open Sans"/>
                <a:ea typeface="Open Sans"/>
                <a:cs typeface="Open Sans"/>
                <a:sym typeface="Open Sans"/>
              </a:rPr>
              <a:t>TIP: </a:t>
            </a:r>
            <a:r>
              <a:rPr lang="en">
                <a:latin typeface="Open Sans"/>
                <a:ea typeface="Open Sans"/>
                <a:cs typeface="Open Sans"/>
                <a:sym typeface="Open Sans"/>
              </a:rPr>
              <a:t>Don’t go into detail on AB 540 eligibility → you do not have time &amp; most participants do not need to know this</a:t>
            </a:r>
            <a:endParaRPr>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dd80dae3_0_8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Google Shape;249;g14dd80dae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3 minutes Estella</a:t>
            </a:r>
            <a:endParaRPr b="1">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 </a:t>
            </a:r>
            <a:r>
              <a:rPr lang="en">
                <a:solidFill>
                  <a:schemeClr val="dk1"/>
                </a:solidFill>
                <a:latin typeface="Open Sans"/>
                <a:ea typeface="Open Sans"/>
                <a:cs typeface="Open Sans"/>
                <a:sym typeface="Open Sans"/>
              </a:rPr>
              <a:t>define AB 130 &amp; 131 (CA DREAM Act)</a:t>
            </a:r>
            <a:endParaRPr>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points: </a:t>
            </a:r>
            <a:r>
              <a:rPr lang="en">
                <a:solidFill>
                  <a:schemeClr val="dk1"/>
                </a:solidFill>
                <a:latin typeface="Open Sans"/>
                <a:ea typeface="Open Sans"/>
                <a:cs typeface="Open Sans"/>
                <a:sym typeface="Open Sans"/>
              </a:rPr>
              <a:t>provides alternative to FAFSA, makes tuition more affordable for undocumented students. Only for AB 540 eligible students. </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Undocumented students without AB540 may be eligible for private, non-state, non-federal scholarships</a:t>
            </a:r>
            <a:endParaRPr>
              <a:solidFill>
                <a:schemeClr val="dk1"/>
              </a:solidFill>
              <a:latin typeface="Open Sans"/>
              <a:ea typeface="Open Sans"/>
              <a:cs typeface="Open Sans"/>
              <a:sym typeface="Open Sans"/>
            </a:endParaRPr>
          </a:p>
          <a:p>
            <a:pPr marL="457200" lvl="0" indent="-31750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For example, LLN at Cuesta now offering two $250 scholarships for undocumented students, other departments and organizations can offer similar opportunities as long as they are not federal funds.</a:t>
            </a:r>
            <a:endParaRPr>
              <a:solidFill>
                <a:schemeClr val="dk1"/>
              </a:solidFill>
              <a:latin typeface="Open Sans"/>
              <a:ea typeface="Open Sans"/>
              <a:cs typeface="Open Sans"/>
              <a:sym typeface="Open Sans"/>
            </a:endParaRPr>
          </a:p>
          <a:p>
            <a:pPr marL="0" lvl="0" indent="0">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a6c6c40f_0_544:notes"/>
          <p:cNvSpPr>
            <a:spLocks noGrp="1" noRot="1" noChangeAspect="1"/>
          </p:cNvSpPr>
          <p:nvPr>
            <p:ph type="sldImg" idx="2"/>
          </p:nvPr>
        </p:nvSpPr>
        <p:spPr>
          <a:xfrm>
            <a:off x="397565" y="685488"/>
            <a:ext cx="606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a6c6c40f_0_544: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spcBef>
                <a:spcPts val="0"/>
              </a:spcBef>
              <a:spcAft>
                <a:spcPts val="0"/>
              </a:spcAft>
              <a:buNone/>
            </a:pPr>
            <a:r>
              <a:rPr lang="en" sz="1100" b="1">
                <a:solidFill>
                  <a:schemeClr val="dk1"/>
                </a:solidFill>
                <a:latin typeface="Open Sans"/>
                <a:ea typeface="Open Sans"/>
                <a:cs typeface="Open Sans"/>
                <a:sym typeface="Open Sans"/>
              </a:rPr>
              <a:t>Casey</a:t>
            </a:r>
            <a:endParaRPr sz="1100" b="1">
              <a:solidFill>
                <a:schemeClr val="dk1"/>
              </a:solidFill>
              <a:latin typeface="Open Sans"/>
              <a:ea typeface="Open Sans"/>
              <a:cs typeface="Open Sans"/>
              <a:sym typeface="Open Sans"/>
            </a:endParaRPr>
          </a:p>
          <a:p>
            <a:pPr marL="0" lvl="0" indent="0">
              <a:spcBef>
                <a:spcPts val="0"/>
              </a:spcBef>
              <a:spcAft>
                <a:spcPts val="0"/>
              </a:spcAft>
              <a:buNone/>
            </a:pPr>
            <a:r>
              <a:rPr lang="en" sz="1100" b="1">
                <a:solidFill>
                  <a:schemeClr val="dk1"/>
                </a:solidFill>
                <a:latin typeface="Open Sans"/>
                <a:ea typeface="Open Sans"/>
                <a:cs typeface="Open Sans"/>
                <a:sym typeface="Open Sans"/>
              </a:rPr>
              <a:t>2 minutes Estella</a:t>
            </a:r>
            <a:endParaRPr sz="1100" b="1">
              <a:solidFill>
                <a:schemeClr val="dk1"/>
              </a:solidFill>
              <a:latin typeface="Open Sans"/>
              <a:ea typeface="Open Sans"/>
              <a:cs typeface="Open Sans"/>
              <a:sym typeface="Open Sans"/>
            </a:endParaRPr>
          </a:p>
          <a:p>
            <a:pPr marL="0" lvl="0" indent="0">
              <a:spcBef>
                <a:spcPts val="0"/>
              </a:spcBef>
              <a:spcAft>
                <a:spcPts val="0"/>
              </a:spcAft>
              <a:buNone/>
            </a:pPr>
            <a:r>
              <a:rPr lang="en" sz="1100" b="1">
                <a:solidFill>
                  <a:schemeClr val="dk1"/>
                </a:solidFill>
                <a:latin typeface="Open Sans"/>
                <a:ea typeface="Open Sans"/>
                <a:cs typeface="Open Sans"/>
                <a:sym typeface="Open Sans"/>
              </a:rPr>
              <a:t>Goal:</a:t>
            </a:r>
            <a:r>
              <a:rPr lang="en" sz="1100">
                <a:solidFill>
                  <a:schemeClr val="dk1"/>
                </a:solidFill>
                <a:latin typeface="Open Sans"/>
                <a:ea typeface="Open Sans"/>
                <a:cs typeface="Open Sans"/>
                <a:sym typeface="Open Sans"/>
              </a:rPr>
              <a:t> Explain DACA</a:t>
            </a:r>
            <a:endParaRPr sz="1100">
              <a:solidFill>
                <a:schemeClr val="dk1"/>
              </a:solidFill>
              <a:latin typeface="Open Sans"/>
              <a:ea typeface="Open Sans"/>
              <a:cs typeface="Open Sans"/>
              <a:sym typeface="Open Sans"/>
            </a:endParaRPr>
          </a:p>
          <a:p>
            <a:pPr marL="0" lvl="0" indent="0" rtl="0">
              <a:spcBef>
                <a:spcPts val="0"/>
              </a:spcBef>
              <a:spcAft>
                <a:spcPts val="0"/>
              </a:spcAft>
              <a:buNone/>
            </a:pPr>
            <a:r>
              <a:rPr lang="en" sz="1100" b="1">
                <a:solidFill>
                  <a:schemeClr val="dk1"/>
                </a:solidFill>
                <a:latin typeface="Open Sans"/>
                <a:ea typeface="Open Sans"/>
                <a:cs typeface="Open Sans"/>
                <a:sym typeface="Open Sans"/>
              </a:rPr>
              <a:t>Talking points: </a:t>
            </a:r>
            <a:endParaRPr sz="1100">
              <a:solidFill>
                <a:schemeClr val="dk1"/>
              </a:solidFill>
              <a:latin typeface="Open Sans"/>
              <a:ea typeface="Open Sans"/>
              <a:cs typeface="Open Sans"/>
              <a:sym typeface="Open Sans"/>
            </a:endParaRPr>
          </a:p>
          <a:p>
            <a:pPr marL="457200" lvl="0" indent="-298450" rtl="0">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Although DACA eligibility and application is complicated and expensive ($495), there are multiple benefits of receiving DACA. Also must renew every 2 years.</a:t>
            </a:r>
            <a:endParaRPr sz="1100">
              <a:solidFill>
                <a:schemeClr val="dk1"/>
              </a:solidFill>
              <a:latin typeface="Open Sans"/>
              <a:ea typeface="Open Sans"/>
              <a:cs typeface="Open Sans"/>
              <a:sym typeface="Open Sans"/>
            </a:endParaRPr>
          </a:p>
          <a:p>
            <a:pPr marL="457200" lvl="0" indent="-298450" rtl="0">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DACA allows students to work safely without fear of deportation but DACA is still not a solution to finding pathways to citizenship and is not sustainable, also some DACA recipients have been deported.</a:t>
            </a:r>
            <a:endParaRPr sz="1100">
              <a:solidFill>
                <a:schemeClr val="dk1"/>
              </a:solidFill>
              <a:latin typeface="Open Sans"/>
              <a:ea typeface="Open Sans"/>
              <a:cs typeface="Open Sans"/>
              <a:sym typeface="Open Sans"/>
            </a:endParaRPr>
          </a:p>
          <a:p>
            <a:pPr marL="457200" lvl="0" indent="-298450" rtl="0">
              <a:lnSpc>
                <a:spcPct val="115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Caution against seeking advice from NOTARIOS or other non-lawyers (including yourself!).</a:t>
            </a:r>
            <a:endParaRPr sz="11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200">
              <a:solidFill>
                <a:schemeClr val="dk1"/>
              </a:solidFill>
              <a:latin typeface="Open Sans"/>
              <a:ea typeface="Open Sans"/>
              <a:cs typeface="Open Sans"/>
              <a:sym typeface="Open Sans"/>
            </a:endParaRPr>
          </a:p>
        </p:txBody>
      </p:sp>
      <p:sp>
        <p:nvSpPr>
          <p:cNvPr id="259" name="Google Shape;259;g11a6c6c40f_0_544: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fad522d7_0_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Google Shape;91;g24fad522d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1 minute Estella</a:t>
            </a:r>
            <a:endParaRPr b="1"/>
          </a:p>
          <a:p>
            <a:pPr marL="0" lvl="0" indent="0">
              <a:spcBef>
                <a:spcPts val="0"/>
              </a:spcBef>
              <a:spcAft>
                <a:spcPts val="0"/>
              </a:spcAft>
              <a:buNone/>
            </a:pPr>
            <a:r>
              <a:rPr lang="en" b="1"/>
              <a:t>Goals:</a:t>
            </a:r>
            <a:r>
              <a:rPr lang="en"/>
              <a:t> credit Dr. Elena Macias for her role in this series</a:t>
            </a:r>
            <a:endParaRPr/>
          </a:p>
          <a:p>
            <a:pPr marL="0" lvl="0" indent="0">
              <a:spcBef>
                <a:spcPts val="0"/>
              </a:spcBef>
              <a:spcAft>
                <a:spcPts val="0"/>
              </a:spcAft>
              <a:buNone/>
            </a:pPr>
            <a:r>
              <a:rPr lang="en" b="1"/>
              <a:t>Talking points: </a:t>
            </a:r>
            <a:r>
              <a:rPr lang="en"/>
              <a:t>Members of the LLN were first trained by Dr. Elena Macias in 2015. We then adapted the training materials into our 5-hour training series (or something like this). We have offered this training to over 800 educators and allies on the central coast. We also recognize that for some of you, this information may be review and you may have certain expertise that we do not. We appreciate any feedback that you may have, as well as any expertise or experiences you can bring to the table.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f15c3bf1_0_13:notes"/>
          <p:cNvSpPr>
            <a:spLocks noGrp="1" noRot="1" noChangeAspect="1"/>
          </p:cNvSpPr>
          <p:nvPr>
            <p:ph type="sldImg" idx="2"/>
          </p:nvPr>
        </p:nvSpPr>
        <p:spPr>
          <a:xfrm>
            <a:off x="397565" y="685488"/>
            <a:ext cx="606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6f15c3bf1_0_13:notes"/>
          <p:cNvSpPr txBox="1">
            <a:spLocks noGrp="1"/>
          </p:cNvSpPr>
          <p:nvPr>
            <p:ph type="body" idx="1"/>
          </p:nvPr>
        </p:nvSpPr>
        <p:spPr>
          <a:xfrm>
            <a:off x="457200" y="4343400"/>
            <a:ext cx="6096000" cy="4495800"/>
          </a:xfrm>
          <a:prstGeom prst="rect">
            <a:avLst/>
          </a:prstGeom>
          <a:noFill/>
          <a:ln>
            <a:noFill/>
          </a:ln>
        </p:spPr>
        <p:txBody>
          <a:bodyPr spcFirstLastPara="1" wrap="square" lIns="91325" tIns="45650" rIns="91325" bIns="45650" anchor="t" anchorCtr="0">
            <a:noAutofit/>
          </a:bodyPr>
          <a:lstStyle/>
          <a:p>
            <a:pPr marL="0" lvl="0" indent="0" rtl="0">
              <a:lnSpc>
                <a:spcPct val="90000"/>
              </a:lnSpc>
              <a:spcBef>
                <a:spcPts val="400"/>
              </a:spcBef>
              <a:spcAft>
                <a:spcPts val="0"/>
              </a:spcAft>
              <a:buClr>
                <a:schemeClr val="dk1"/>
              </a:buClr>
              <a:buSzPts val="1100"/>
              <a:buFont typeface="Arial"/>
              <a:buNone/>
            </a:pPr>
            <a:r>
              <a:rPr lang="en" sz="1100">
                <a:solidFill>
                  <a:schemeClr val="dk1"/>
                </a:solidFill>
                <a:latin typeface="Open Sans"/>
                <a:ea typeface="Open Sans"/>
                <a:cs typeface="Open Sans"/>
                <a:sym typeface="Open Sans"/>
              </a:rPr>
              <a:t>2 minutes Kim</a:t>
            </a:r>
            <a:endParaRPr sz="1100">
              <a:solidFill>
                <a:schemeClr val="dk1"/>
              </a:solidFill>
              <a:latin typeface="Open Sans"/>
              <a:ea typeface="Open Sans"/>
              <a:cs typeface="Open Sans"/>
              <a:sym typeface="Open Sans"/>
            </a:endParaRPr>
          </a:p>
          <a:p>
            <a:pPr marL="0" lvl="0" indent="0" rtl="0">
              <a:lnSpc>
                <a:spcPct val="90000"/>
              </a:lnSpc>
              <a:spcBef>
                <a:spcPts val="400"/>
              </a:spcBef>
              <a:spcAft>
                <a:spcPts val="0"/>
              </a:spcAft>
              <a:buClr>
                <a:schemeClr val="dk1"/>
              </a:buClr>
              <a:buSzPts val="1100"/>
              <a:buFont typeface="Arial"/>
              <a:buNone/>
            </a:pPr>
            <a:r>
              <a:rPr lang="en" sz="1100" b="1">
                <a:solidFill>
                  <a:schemeClr val="dk1"/>
                </a:solidFill>
                <a:latin typeface="Open Sans"/>
                <a:ea typeface="Open Sans"/>
                <a:cs typeface="Open Sans"/>
                <a:sym typeface="Open Sans"/>
              </a:rPr>
              <a:t>Goal: </a:t>
            </a:r>
            <a:r>
              <a:rPr lang="en" sz="1100">
                <a:solidFill>
                  <a:schemeClr val="dk1"/>
                </a:solidFill>
                <a:latin typeface="Open Sans"/>
                <a:ea typeface="Open Sans"/>
                <a:cs typeface="Open Sans"/>
                <a:sym typeface="Open Sans"/>
              </a:rPr>
              <a:t>showcase drastic, constant, and inconsistent changes in DACA / federal immigration reform</a:t>
            </a:r>
            <a:endParaRPr sz="1100">
              <a:solidFill>
                <a:schemeClr val="dk1"/>
              </a:solidFill>
              <a:latin typeface="Open Sans"/>
              <a:ea typeface="Open Sans"/>
              <a:cs typeface="Open Sans"/>
              <a:sym typeface="Open Sans"/>
            </a:endParaRPr>
          </a:p>
          <a:p>
            <a:pPr marL="0" lvl="0" indent="0" rtl="0">
              <a:lnSpc>
                <a:spcPct val="90000"/>
              </a:lnSpc>
              <a:spcBef>
                <a:spcPts val="400"/>
              </a:spcBef>
              <a:spcAft>
                <a:spcPts val="0"/>
              </a:spcAft>
              <a:buClr>
                <a:schemeClr val="dk1"/>
              </a:buClr>
              <a:buSzPts val="1100"/>
              <a:buFont typeface="Arial"/>
              <a:buNone/>
            </a:pPr>
            <a:r>
              <a:rPr lang="en" sz="1100" b="1">
                <a:solidFill>
                  <a:schemeClr val="dk1"/>
                </a:solidFill>
                <a:latin typeface="Open Sans"/>
                <a:ea typeface="Open Sans"/>
                <a:cs typeface="Open Sans"/>
                <a:sym typeface="Open Sans"/>
              </a:rPr>
              <a:t>Talking points: </a:t>
            </a:r>
            <a:endParaRPr sz="1100">
              <a:solidFill>
                <a:schemeClr val="dk1"/>
              </a:solidFill>
              <a:latin typeface="Open Sans"/>
              <a:ea typeface="Open Sans"/>
              <a:cs typeface="Open Sans"/>
              <a:sym typeface="Open Sans"/>
            </a:endParaRPr>
          </a:p>
          <a:p>
            <a:pPr marL="0" lvl="0" indent="0" rtl="0">
              <a:lnSpc>
                <a:spcPct val="90000"/>
              </a:lnSpc>
              <a:spcBef>
                <a:spcPts val="400"/>
              </a:spcBef>
              <a:spcAft>
                <a:spcPts val="0"/>
              </a:spcAft>
              <a:buClr>
                <a:schemeClr val="dk1"/>
              </a:buClr>
              <a:buSzPts val="1100"/>
              <a:buFont typeface="Arial"/>
              <a:buNone/>
            </a:pPr>
            <a:r>
              <a:rPr lang="en" sz="1100">
                <a:solidFill>
                  <a:schemeClr val="dk1"/>
                </a:solidFill>
                <a:latin typeface="Open Sans"/>
                <a:ea typeface="Open Sans"/>
                <a:cs typeface="Open Sans"/>
                <a:sym typeface="Open Sans"/>
              </a:rPr>
              <a:t> </a:t>
            </a:r>
            <a:endParaRPr sz="1100">
              <a:solidFill>
                <a:schemeClr val="dk1"/>
              </a:solidFill>
              <a:latin typeface="Open Sans"/>
              <a:ea typeface="Open Sans"/>
              <a:cs typeface="Open Sans"/>
              <a:sym typeface="Open Sans"/>
            </a:endParaRPr>
          </a:p>
        </p:txBody>
      </p:sp>
      <p:sp>
        <p:nvSpPr>
          <p:cNvPr id="269" name="Google Shape;269;g26f15c3bf1_0_13: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a6c6c40f_0_73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Google Shape;283;g11a6c6c40f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b="1">
              <a:solidFill>
                <a:schemeClr val="dk1"/>
              </a:solidFill>
              <a:latin typeface="Open Sans"/>
              <a:ea typeface="Open Sans"/>
              <a:cs typeface="Open Sans"/>
              <a:sym typeface="Open Sans"/>
            </a:endParaRPr>
          </a:p>
          <a:p>
            <a:pPr marL="0" lvl="0" indent="0">
              <a:spcBef>
                <a:spcPts val="0"/>
              </a:spcBef>
              <a:spcAft>
                <a:spcPts val="0"/>
              </a:spcAft>
              <a:buNone/>
            </a:pPr>
            <a:r>
              <a:rPr lang="en" b="1">
                <a:solidFill>
                  <a:schemeClr val="dk1"/>
                </a:solidFill>
                <a:latin typeface="Open Sans"/>
                <a:ea typeface="Open Sans"/>
                <a:cs typeface="Open Sans"/>
                <a:sym typeface="Open Sans"/>
              </a:rPr>
              <a:t>1 minute Estella</a:t>
            </a:r>
            <a:endParaRPr b="1">
              <a:solidFill>
                <a:schemeClr val="dk1"/>
              </a:solidFill>
              <a:latin typeface="Open Sans"/>
              <a:ea typeface="Open Sans"/>
              <a:cs typeface="Open Sans"/>
              <a:sym typeface="Open Sans"/>
            </a:endParaRPr>
          </a:p>
          <a:p>
            <a:pPr marL="0" lvl="0" indent="0">
              <a:spcBef>
                <a:spcPts val="0"/>
              </a:spcBef>
              <a:spcAft>
                <a:spcPts val="0"/>
              </a:spcAft>
              <a:buNone/>
            </a:pPr>
            <a:r>
              <a:rPr lang="en" b="1">
                <a:solidFill>
                  <a:schemeClr val="dk1"/>
                </a:solidFill>
                <a:latin typeface="Open Sans"/>
                <a:ea typeface="Open Sans"/>
                <a:cs typeface="Open Sans"/>
                <a:sym typeface="Open Sans"/>
              </a:rPr>
              <a:t>Goal: </a:t>
            </a:r>
            <a:r>
              <a:rPr lang="en">
                <a:solidFill>
                  <a:schemeClr val="dk1"/>
                </a:solidFill>
                <a:latin typeface="Open Sans"/>
                <a:ea typeface="Open Sans"/>
                <a:cs typeface="Open Sans"/>
                <a:sym typeface="Open Sans"/>
              </a:rPr>
              <a:t>re-emphasize difference between the ABs (they are laws) vs. the federal executive order (not law, not sustainable)</a:t>
            </a:r>
            <a:endParaRPr>
              <a:solidFill>
                <a:schemeClr val="dk1"/>
              </a:solidFill>
              <a:latin typeface="Open Sans"/>
              <a:ea typeface="Open Sans"/>
              <a:cs typeface="Open Sans"/>
              <a:sym typeface="Open Sans"/>
            </a:endParaRPr>
          </a:p>
          <a:p>
            <a:pPr marL="0" lvl="0" indent="0" rtl="0">
              <a:spcBef>
                <a:spcPts val="0"/>
              </a:spcBef>
              <a:spcAft>
                <a:spcPts val="0"/>
              </a:spcAft>
              <a:buNone/>
            </a:pPr>
            <a:r>
              <a:rPr lang="en" b="1">
                <a:solidFill>
                  <a:schemeClr val="dk1"/>
                </a:solidFill>
                <a:latin typeface="Open Sans"/>
                <a:ea typeface="Open Sans"/>
                <a:cs typeface="Open Sans"/>
                <a:sym typeface="Open Sans"/>
              </a:rPr>
              <a:t>Talking point:</a:t>
            </a:r>
            <a:r>
              <a:rPr lang="en">
                <a:solidFill>
                  <a:schemeClr val="dk1"/>
                </a:solidFill>
                <a:latin typeface="Open Sans"/>
                <a:ea typeface="Open Sans"/>
                <a:cs typeface="Open Sans"/>
                <a:sym typeface="Open Sans"/>
              </a:rPr>
              <a:t> Highlight difference between the ABs (they are laws) vs. the federal executive order (not law, not sustainable, at the discretion of the president to continue or discontinue)</a:t>
            </a:r>
            <a:endParaRPr>
              <a:solidFill>
                <a:schemeClr val="dk1"/>
              </a:solidFill>
              <a:latin typeface="Open Sans"/>
              <a:ea typeface="Open Sans"/>
              <a:cs typeface="Open Sans"/>
              <a:sym typeface="Open Sans"/>
            </a:endParaRPr>
          </a:p>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7f4967514_1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Google Shape;292;g17f496751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Open Sans"/>
                <a:ea typeface="Open Sans"/>
                <a:cs typeface="Open Sans"/>
                <a:sym typeface="Open Sans"/>
              </a:rPr>
              <a:t>2 minutes Estella</a:t>
            </a:r>
            <a:endParaRPr>
              <a:latin typeface="Open Sans"/>
              <a:ea typeface="Open Sans"/>
              <a:cs typeface="Open Sans"/>
              <a:sym typeface="Open Sans"/>
            </a:endParaRPr>
          </a:p>
          <a:p>
            <a:pPr marL="0" lvl="0" indent="0">
              <a:spcBef>
                <a:spcPts val="0"/>
              </a:spcBef>
              <a:spcAft>
                <a:spcPts val="0"/>
              </a:spcAft>
              <a:buNone/>
            </a:pPr>
            <a:r>
              <a:rPr lang="en" b="1">
                <a:latin typeface="Open Sans"/>
                <a:ea typeface="Open Sans"/>
                <a:cs typeface="Open Sans"/>
                <a:sym typeface="Open Sans"/>
              </a:rPr>
              <a:t>Goal:</a:t>
            </a:r>
            <a:r>
              <a:rPr lang="en">
                <a:latin typeface="Open Sans"/>
                <a:ea typeface="Open Sans"/>
                <a:cs typeface="Open Sans"/>
                <a:sym typeface="Open Sans"/>
              </a:rPr>
              <a:t> focus on immediate steps for participants</a:t>
            </a:r>
            <a:endParaRPr>
              <a:latin typeface="Open Sans"/>
              <a:ea typeface="Open Sans"/>
              <a:cs typeface="Open Sans"/>
              <a:sym typeface="Open Sans"/>
            </a:endParaRPr>
          </a:p>
          <a:p>
            <a:pPr marL="0" lvl="0" indent="0">
              <a:spcBef>
                <a:spcPts val="0"/>
              </a:spcBef>
              <a:spcAft>
                <a:spcPts val="0"/>
              </a:spcAft>
              <a:buNone/>
            </a:pPr>
            <a:r>
              <a:rPr lang="en" b="1">
                <a:latin typeface="Open Sans"/>
                <a:ea typeface="Open Sans"/>
                <a:cs typeface="Open Sans"/>
                <a:sym typeface="Open Sans"/>
              </a:rPr>
              <a:t>Action:</a:t>
            </a:r>
            <a:r>
              <a:rPr lang="en">
                <a:latin typeface="Open Sans"/>
                <a:ea typeface="Open Sans"/>
                <a:cs typeface="Open Sans"/>
                <a:sym typeface="Open Sans"/>
              </a:rPr>
              <a:t> share resource guide</a:t>
            </a:r>
            <a:endParaRPr>
              <a:latin typeface="Open Sans"/>
              <a:ea typeface="Open Sans"/>
              <a:cs typeface="Open Sans"/>
              <a:sym typeface="Open Sans"/>
            </a:endParaRPr>
          </a:p>
          <a:p>
            <a:pPr marL="0" lvl="0" indent="0">
              <a:spcBef>
                <a:spcPts val="0"/>
              </a:spcBef>
              <a:spcAft>
                <a:spcPts val="0"/>
              </a:spcAft>
              <a:buNone/>
            </a:pPr>
            <a:r>
              <a:rPr lang="en" b="1">
                <a:latin typeface="Open Sans"/>
                <a:ea typeface="Open Sans"/>
                <a:cs typeface="Open Sans"/>
                <a:sym typeface="Open Sans"/>
              </a:rPr>
              <a:t>Talking points:</a:t>
            </a:r>
            <a:endParaRPr b="1">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
                <a:latin typeface="Open Sans"/>
                <a:ea typeface="Open Sans"/>
                <a:cs typeface="Open Sans"/>
                <a:sym typeface="Open Sans"/>
              </a:rPr>
              <a:t>Read first two, elaborate if necessary. </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
                <a:latin typeface="Open Sans"/>
                <a:ea typeface="Open Sans"/>
                <a:cs typeface="Open Sans"/>
                <a:sym typeface="Open Sans"/>
              </a:rPr>
              <a:t>If a student comes to you for help, it’s okay to say ‘I don’t know the answer, but these folks might,’ or ‘here are some resources’</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
                <a:latin typeface="Open Sans"/>
                <a:ea typeface="Open Sans"/>
                <a:cs typeface="Open Sans"/>
                <a:sym typeface="Open Sans"/>
              </a:rPr>
              <a:t>if they come to you for legal advice, definitely say “I cannot offer legal advice, but here are resources that can help”, as false information </a:t>
            </a:r>
            <a:r>
              <a:rPr lang="en">
                <a:solidFill>
                  <a:schemeClr val="dk1"/>
                </a:solidFill>
                <a:latin typeface="Open Sans"/>
                <a:ea typeface="Open Sans"/>
                <a:cs typeface="Open Sans"/>
                <a:sym typeface="Open Sans"/>
              </a:rPr>
              <a:t>can jeopardize students’ safety. </a:t>
            </a:r>
            <a:endParaRPr>
              <a:solidFill>
                <a:schemeClr val="dk1"/>
              </a:solidFill>
              <a:latin typeface="Open Sans"/>
              <a:ea typeface="Open Sans"/>
              <a:cs typeface="Open Sans"/>
              <a:sym typeface="Open Sans"/>
            </a:endParaRPr>
          </a:p>
          <a:p>
            <a:pPr marL="457200" lvl="0" indent="-317500" rtl="0">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Honestly answer questions about students’ futures / sometimes this will be hard!</a:t>
            </a:r>
            <a:endParaRPr>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18d6b7c0_0_16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Google Shape;302;g2018d6b7c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b="1">
              <a:solidFill>
                <a:schemeClr val="dk1"/>
              </a:solidFill>
            </a:endParaRPr>
          </a:p>
          <a:p>
            <a:pPr marL="0" lvl="0" indent="0" rtl="0">
              <a:spcBef>
                <a:spcPts val="0"/>
              </a:spcBef>
              <a:spcAft>
                <a:spcPts val="0"/>
              </a:spcAft>
              <a:buClr>
                <a:schemeClr val="dk1"/>
              </a:buClr>
              <a:buSzPts val="1100"/>
              <a:buFont typeface="Arial"/>
              <a:buNone/>
            </a:pPr>
            <a:endParaRPr b="1">
              <a:solidFill>
                <a:schemeClr val="dk1"/>
              </a:solidFill>
            </a:endParaRPr>
          </a:p>
          <a:p>
            <a:pPr marL="0" lvl="0" indent="0" rtl="0">
              <a:lnSpc>
                <a:spcPct val="115000"/>
              </a:lnSpc>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rtl="0">
              <a:spcBef>
                <a:spcPts val="16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dd80dae3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Google Shape;99;g14dd80da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Open Sans"/>
                <a:ea typeface="Open Sans"/>
                <a:cs typeface="Open Sans"/>
                <a:sym typeface="Open Sans"/>
              </a:rPr>
              <a:t>Less than 1 minute Estella</a:t>
            </a:r>
            <a:endParaRPr>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 of this slide:</a:t>
            </a:r>
            <a:r>
              <a:rPr lang="en">
                <a:solidFill>
                  <a:schemeClr val="dk1"/>
                </a:solidFill>
                <a:latin typeface="Open Sans"/>
                <a:ea typeface="Open Sans"/>
                <a:cs typeface="Open Sans"/>
                <a:sym typeface="Open Sans"/>
              </a:rPr>
              <a:t> identifying our model for creating change</a:t>
            </a:r>
            <a:endParaRPr>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Points:</a:t>
            </a:r>
            <a:endParaRPr b="1">
              <a:solidFill>
                <a:schemeClr val="dk1"/>
              </a:solidFill>
              <a:latin typeface="Open Sans"/>
              <a:ea typeface="Open Sans"/>
              <a:cs typeface="Open Sans"/>
              <a:sym typeface="Open Sans"/>
            </a:endParaRPr>
          </a:p>
          <a:p>
            <a:pPr marL="0" lvl="0" indent="0" rtl="0">
              <a:spcBef>
                <a:spcPts val="0"/>
              </a:spcBef>
              <a:spcAft>
                <a:spcPts val="0"/>
              </a:spcAft>
              <a:buNone/>
            </a:pPr>
            <a:r>
              <a:rPr lang="en">
                <a:latin typeface="Open Sans"/>
                <a:ea typeface="Open Sans"/>
                <a:cs typeface="Open Sans"/>
                <a:sym typeface="Open Sans"/>
              </a:rPr>
              <a:t>Our model making change at so that we are undocufriendly involves 3 levels of work:</a:t>
            </a:r>
            <a:endParaRPr>
              <a:latin typeface="Open Sans"/>
              <a:ea typeface="Open Sans"/>
              <a:cs typeface="Open Sans"/>
              <a:sym typeface="Open Sans"/>
            </a:endParaRPr>
          </a:p>
          <a:p>
            <a:pPr marL="457200" lvl="0" indent="-298450" rtl="0">
              <a:spcBef>
                <a:spcPts val="280"/>
              </a:spcBef>
              <a:spcAft>
                <a:spcPts val="0"/>
              </a:spcAft>
              <a:buClr>
                <a:schemeClr val="dk1"/>
              </a:buClr>
              <a:buSzPts val="1100"/>
              <a:buFont typeface="Open Sans"/>
              <a:buAutoNum type="arabicPeriod"/>
            </a:pPr>
            <a:r>
              <a:rPr lang="en">
                <a:solidFill>
                  <a:schemeClr val="dk1"/>
                </a:solidFill>
                <a:latin typeface="Open Sans"/>
                <a:ea typeface="Open Sans"/>
                <a:cs typeface="Open Sans"/>
                <a:sym typeface="Open Sans"/>
              </a:rPr>
              <a:t>In individual knowledge and interactions</a:t>
            </a:r>
            <a:endParaRPr>
              <a:solidFill>
                <a:schemeClr val="dk1"/>
              </a:solidFill>
              <a:latin typeface="Open Sans"/>
              <a:ea typeface="Open Sans"/>
              <a:cs typeface="Open Sans"/>
              <a:sym typeface="Open Sans"/>
            </a:endParaRPr>
          </a:p>
          <a:p>
            <a:pPr marL="457200" lvl="0" indent="-298450" rtl="0">
              <a:spcBef>
                <a:spcPts val="280"/>
              </a:spcBef>
              <a:spcAft>
                <a:spcPts val="0"/>
              </a:spcAft>
              <a:buClr>
                <a:schemeClr val="dk1"/>
              </a:buClr>
              <a:buSzPts val="1100"/>
              <a:buFont typeface="Open Sans"/>
              <a:buAutoNum type="arabicPeriod"/>
            </a:pPr>
            <a:r>
              <a:rPr lang="en">
                <a:solidFill>
                  <a:schemeClr val="dk1"/>
                </a:solidFill>
                <a:latin typeface="Open Sans"/>
                <a:ea typeface="Open Sans"/>
                <a:cs typeface="Open Sans"/>
                <a:sym typeface="Open Sans"/>
              </a:rPr>
              <a:t>In our offices, programs, departments, and/or organizations</a:t>
            </a:r>
            <a:endParaRPr>
              <a:solidFill>
                <a:schemeClr val="dk1"/>
              </a:solidFill>
              <a:latin typeface="Open Sans"/>
              <a:ea typeface="Open Sans"/>
              <a:cs typeface="Open Sans"/>
              <a:sym typeface="Open Sans"/>
            </a:endParaRPr>
          </a:p>
          <a:p>
            <a:pPr marL="457200" lvl="0" indent="-298450" rtl="0">
              <a:spcBef>
                <a:spcPts val="280"/>
              </a:spcBef>
              <a:spcAft>
                <a:spcPts val="0"/>
              </a:spcAft>
              <a:buClr>
                <a:schemeClr val="dk1"/>
              </a:buClr>
              <a:buSzPts val="1100"/>
              <a:buFont typeface="Open Sans"/>
              <a:buAutoNum type="arabicPeriod"/>
            </a:pPr>
            <a:r>
              <a:rPr lang="en">
                <a:solidFill>
                  <a:schemeClr val="dk1"/>
                </a:solidFill>
                <a:latin typeface="Open Sans"/>
                <a:ea typeface="Open Sans"/>
                <a:cs typeface="Open Sans"/>
                <a:sym typeface="Open Sans"/>
              </a:rPr>
              <a:t>University-wide</a:t>
            </a:r>
            <a:endParaRPr>
              <a:solidFill>
                <a:schemeClr val="dk1"/>
              </a:solidFill>
              <a:latin typeface="Open Sans"/>
              <a:ea typeface="Open Sans"/>
              <a:cs typeface="Open Sans"/>
              <a:sym typeface="Open Sans"/>
            </a:endParaRPr>
          </a:p>
          <a:p>
            <a:pPr marL="0" lvl="0" indent="0" rtl="0">
              <a:spcBef>
                <a:spcPts val="280"/>
              </a:spcBef>
              <a:spcAft>
                <a:spcPts val="0"/>
              </a:spcAft>
              <a:buNone/>
            </a:pPr>
            <a:r>
              <a:rPr lang="en">
                <a:solidFill>
                  <a:schemeClr val="dk1"/>
                </a:solidFill>
                <a:latin typeface="Open Sans"/>
                <a:ea typeface="Open Sans"/>
                <a:cs typeface="Open Sans"/>
                <a:sym typeface="Open Sans"/>
              </a:rPr>
              <a:t>The training series is modeled after these levels.</a:t>
            </a:r>
            <a:endParaRPr>
              <a:solidFill>
                <a:schemeClr val="dk1"/>
              </a:solidFill>
              <a:latin typeface="Open Sans"/>
              <a:ea typeface="Open Sans"/>
              <a:cs typeface="Open Sans"/>
              <a:sym typeface="Open Sans"/>
            </a:endParaRPr>
          </a:p>
          <a:p>
            <a:pPr marL="0" lvl="0" indent="0" rtl="0">
              <a:spcBef>
                <a:spcPts val="0"/>
              </a:spcBef>
              <a:spcAft>
                <a:spcPts val="0"/>
              </a:spcAft>
              <a:buNone/>
            </a:pP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dd80dae3_0_9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Google Shape;107;g14dd80dae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Less than 1 minute Kim</a:t>
            </a:r>
            <a:endParaRPr>
              <a:solidFill>
                <a:schemeClr val="dk1"/>
              </a:solidFill>
              <a:latin typeface="Open Sans"/>
              <a:ea typeface="Open Sans"/>
              <a:cs typeface="Open Sans"/>
              <a:sym typeface="Open Sans"/>
            </a:endParaRPr>
          </a:p>
          <a:p>
            <a:pPr marL="0" lvl="0" indent="0">
              <a:spcBef>
                <a:spcPts val="0"/>
              </a:spcBef>
              <a:spcAft>
                <a:spcPts val="0"/>
              </a:spcAft>
              <a:buNone/>
            </a:pPr>
            <a:r>
              <a:rPr lang="en" b="1">
                <a:solidFill>
                  <a:schemeClr val="dk1"/>
                </a:solidFill>
                <a:latin typeface="Open Sans"/>
                <a:ea typeface="Open Sans"/>
                <a:cs typeface="Open Sans"/>
                <a:sym typeface="Open Sans"/>
              </a:rPr>
              <a:t>Goal of this slide:</a:t>
            </a:r>
            <a:r>
              <a:rPr lang="en">
                <a:solidFill>
                  <a:schemeClr val="dk1"/>
                </a:solidFill>
                <a:latin typeface="Open Sans"/>
                <a:ea typeface="Open Sans"/>
                <a:cs typeface="Open Sans"/>
                <a:sym typeface="Open Sans"/>
              </a:rPr>
              <a:t> review objectives (read/summarize)</a:t>
            </a:r>
            <a:endParaRPr>
              <a:solidFill>
                <a:schemeClr val="dk1"/>
              </a:solidFill>
              <a:latin typeface="Open Sans"/>
              <a:ea typeface="Open Sans"/>
              <a:cs typeface="Open Sans"/>
              <a:sym typeface="Open Sans"/>
            </a:endParaRPr>
          </a:p>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62b2b5e4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862b2b5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1.5 minutes to brainstorm- no more than 3 minutes to share out  Kim</a:t>
            </a:r>
            <a:endParaRPr>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 of this slide: </a:t>
            </a:r>
            <a:r>
              <a:rPr lang="en">
                <a:solidFill>
                  <a:schemeClr val="dk1"/>
                </a:solidFill>
                <a:latin typeface="Open Sans"/>
                <a:ea typeface="Open Sans"/>
                <a:cs typeface="Open Sans"/>
                <a:sym typeface="Open Sans"/>
              </a:rPr>
              <a:t>have participants share with one another</a:t>
            </a:r>
            <a:endParaRPr>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points:</a:t>
            </a:r>
            <a:endParaRPr b="1">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Think for a minute about these two questions, and share your thoughts with those around you.</a:t>
            </a: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98787eb2_2_9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Google Shape;125;gf98787eb2_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SzPts val="1100"/>
              <a:buNone/>
            </a:pPr>
            <a:r>
              <a:rPr lang="en" b="1">
                <a:solidFill>
                  <a:schemeClr val="dk1"/>
                </a:solidFill>
                <a:latin typeface="Open Sans"/>
                <a:ea typeface="Open Sans"/>
                <a:cs typeface="Open Sans"/>
                <a:sym typeface="Open Sans"/>
              </a:rPr>
              <a:t>2 minutes</a:t>
            </a:r>
            <a:endParaRPr>
              <a:solidFill>
                <a:schemeClr val="dk1"/>
              </a:solidFill>
              <a:latin typeface="Open Sans"/>
              <a:ea typeface="Open Sans"/>
              <a:cs typeface="Open Sans"/>
              <a:sym typeface="Open Sans"/>
            </a:endParaRPr>
          </a:p>
          <a:p>
            <a:pPr marL="0" lvl="0" indent="0" rtl="0">
              <a:lnSpc>
                <a:spcPct val="100000"/>
              </a:lnSpc>
              <a:spcBef>
                <a:spcPts val="1600"/>
              </a:spcBef>
              <a:spcAft>
                <a:spcPts val="0"/>
              </a:spcAft>
              <a:buNone/>
            </a:pPr>
            <a:r>
              <a:rPr lang="en" b="1">
                <a:solidFill>
                  <a:schemeClr val="dk1"/>
                </a:solidFill>
                <a:latin typeface="Open Sans"/>
                <a:ea typeface="Open Sans"/>
                <a:cs typeface="Open Sans"/>
                <a:sym typeface="Open Sans"/>
              </a:rPr>
              <a:t>Talking points: Estella</a:t>
            </a:r>
            <a:endParaRPr>
              <a:solidFill>
                <a:schemeClr val="dk1"/>
              </a:solidFill>
              <a:latin typeface="Open Sans"/>
              <a:ea typeface="Open Sans"/>
              <a:cs typeface="Open Sans"/>
              <a:sym typeface="Open Sans"/>
            </a:endParaRPr>
          </a:p>
          <a:p>
            <a:pPr marL="457200" lvl="0" indent="-317500" rtl="0">
              <a:spcBef>
                <a:spcPts val="16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There is currently no true/reliable way to assess how many undocumented students are on campus b/c of FERPA laws.</a:t>
            </a:r>
            <a:endParaRPr>
              <a:solidFill>
                <a:schemeClr val="dk1"/>
              </a:solidFill>
              <a:latin typeface="Open Sans"/>
              <a:ea typeface="Open Sans"/>
              <a:cs typeface="Open Sans"/>
              <a:sym typeface="Open Sans"/>
            </a:endParaRPr>
          </a:p>
          <a:p>
            <a:pPr marL="457200" lvl="0" indent="-317500" rtl="0">
              <a:lnSpc>
                <a:spcPct val="100000"/>
              </a:lnSpc>
              <a:spcBef>
                <a:spcPts val="0"/>
              </a:spcBef>
              <a:spcAft>
                <a:spcPts val="0"/>
              </a:spcAft>
              <a:buClr>
                <a:schemeClr val="dk1"/>
              </a:buClr>
              <a:buSzPts val="1400"/>
              <a:buFont typeface="Open Sans"/>
              <a:buChar char="-"/>
            </a:pPr>
            <a:r>
              <a:rPr lang="en" b="1">
                <a:solidFill>
                  <a:schemeClr val="dk1"/>
                </a:solidFill>
                <a:latin typeface="Open Sans"/>
                <a:ea typeface="Open Sans"/>
                <a:cs typeface="Open Sans"/>
                <a:sym typeface="Open Sans"/>
              </a:rPr>
              <a:t>It doesn’t matter how many students there are </a:t>
            </a:r>
            <a:r>
              <a:rPr lang="en">
                <a:solidFill>
                  <a:schemeClr val="dk1"/>
                </a:solidFill>
                <a:latin typeface="Open Sans"/>
                <a:ea typeface="Open Sans"/>
                <a:cs typeface="Open Sans"/>
                <a:sym typeface="Open Sans"/>
              </a:rPr>
              <a:t>- we need to serve them to the best of our ability + as you’ll learn, they are one of the most marginalized groups on campus </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Important to meet the needs of u.s. Born students with undocumented parents or siblings (mixed status families)</a:t>
            </a:r>
            <a:endParaRPr>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a6c6c40f_0_42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Google Shape;134;g11a6c6c40f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chemeClr val="dk1"/>
                </a:solidFill>
                <a:latin typeface="Open Sans"/>
                <a:ea typeface="Open Sans"/>
                <a:cs typeface="Open Sans"/>
                <a:sym typeface="Open Sans"/>
              </a:rPr>
              <a:t>Kim</a:t>
            </a:r>
            <a:endParaRPr b="1">
              <a:solidFill>
                <a:schemeClr val="dk1"/>
              </a:solidFill>
              <a:latin typeface="Open Sans"/>
              <a:ea typeface="Open Sans"/>
              <a:cs typeface="Open Sans"/>
              <a:sym typeface="Open Sans"/>
            </a:endParaRPr>
          </a:p>
          <a:p>
            <a:pPr marL="0" lvl="0" indent="0">
              <a:spcBef>
                <a:spcPts val="0"/>
              </a:spcBef>
              <a:spcAft>
                <a:spcPts val="0"/>
              </a:spcAft>
              <a:buNone/>
            </a:pPr>
            <a:r>
              <a:rPr lang="en" b="1">
                <a:solidFill>
                  <a:schemeClr val="dk1"/>
                </a:solidFill>
                <a:latin typeface="Open Sans"/>
                <a:ea typeface="Open Sans"/>
                <a:cs typeface="Open Sans"/>
                <a:sym typeface="Open Sans"/>
              </a:rPr>
              <a:t>10 minutes </a:t>
            </a:r>
            <a:endParaRPr b="1">
              <a:solidFill>
                <a:schemeClr val="dk1"/>
              </a:solidFill>
              <a:latin typeface="Open Sans"/>
              <a:ea typeface="Open Sans"/>
              <a:cs typeface="Open Sans"/>
              <a:sym typeface="Open Sans"/>
            </a:endParaRPr>
          </a:p>
          <a:p>
            <a:pPr marL="0" lvl="0" indent="0">
              <a:spcBef>
                <a:spcPts val="0"/>
              </a:spcBef>
              <a:spcAft>
                <a:spcPts val="0"/>
              </a:spcAft>
              <a:buNone/>
            </a:pPr>
            <a:r>
              <a:rPr lang="en" b="1">
                <a:solidFill>
                  <a:schemeClr val="dk1"/>
                </a:solidFill>
                <a:latin typeface="Open Sans"/>
                <a:ea typeface="Open Sans"/>
                <a:cs typeface="Open Sans"/>
                <a:sym typeface="Open Sans"/>
              </a:rPr>
              <a:t>Goal: </a:t>
            </a:r>
            <a:r>
              <a:rPr lang="en">
                <a:solidFill>
                  <a:schemeClr val="dk1"/>
                </a:solidFill>
                <a:latin typeface="Open Sans"/>
                <a:ea typeface="Open Sans"/>
                <a:cs typeface="Open Sans"/>
                <a:sym typeface="Open Sans"/>
              </a:rPr>
              <a:t>discuss some immigrant stories on this website</a:t>
            </a:r>
            <a:endParaRPr>
              <a:solidFill>
                <a:schemeClr val="dk1"/>
              </a:solidFill>
              <a:latin typeface="Open Sans"/>
              <a:ea typeface="Open Sans"/>
              <a:cs typeface="Open Sans"/>
              <a:sym typeface="Open Sans"/>
            </a:endParaRPr>
          </a:p>
          <a:p>
            <a:pPr marL="0" lvl="0" indent="0">
              <a:spcBef>
                <a:spcPts val="0"/>
              </a:spcBef>
              <a:spcAft>
                <a:spcPts val="0"/>
              </a:spcAft>
              <a:buNone/>
            </a:pPr>
            <a:r>
              <a:rPr lang="en" b="1">
                <a:solidFill>
                  <a:schemeClr val="dk1"/>
                </a:solidFill>
                <a:latin typeface="Open Sans"/>
                <a:ea typeface="Open Sans"/>
                <a:cs typeface="Open Sans"/>
                <a:sym typeface="Open Sans"/>
              </a:rPr>
              <a:t>Talking points: </a:t>
            </a:r>
            <a:r>
              <a:rPr lang="en">
                <a:solidFill>
                  <a:schemeClr val="dk1"/>
                </a:solidFill>
                <a:latin typeface="Open Sans"/>
                <a:ea typeface="Open Sans"/>
                <a:cs typeface="Open Sans"/>
                <a:sym typeface="Open Sans"/>
              </a:rPr>
              <a:t>Ensure our work is informed by the population we are serving- listening to and hearing experiences of undocumented immigrants is crucial. </a:t>
            </a:r>
            <a:endParaRPr>
              <a:solidFill>
                <a:schemeClr val="dk1"/>
              </a:solidFill>
              <a:latin typeface="Open Sans"/>
              <a:ea typeface="Open Sans"/>
              <a:cs typeface="Open Sans"/>
              <a:sym typeface="Open Sans"/>
            </a:endParaRPr>
          </a:p>
          <a:p>
            <a:pPr marL="0" lvl="0" indent="0">
              <a:spcBef>
                <a:spcPts val="0"/>
              </a:spcBef>
              <a:spcAft>
                <a:spcPts val="0"/>
              </a:spcAft>
              <a:buNone/>
            </a:pPr>
            <a:r>
              <a:rPr lang="en">
                <a:solidFill>
                  <a:schemeClr val="dk1"/>
                </a:solidFill>
                <a:latin typeface="Open Sans"/>
                <a:ea typeface="Open Sans"/>
                <a:cs typeface="Open Sans"/>
                <a:sym typeface="Open Sans"/>
              </a:rPr>
              <a:t>ask participants to follow the link and read/listen to at least 5 dreamers/undocumented immigrant stories</a:t>
            </a:r>
            <a:endParaRPr>
              <a:solidFill>
                <a:schemeClr val="dk1"/>
              </a:solidFill>
              <a:latin typeface="Open Sans"/>
              <a:ea typeface="Open Sans"/>
              <a:cs typeface="Open Sans"/>
              <a:sym typeface="Open Sans"/>
            </a:endParaRPr>
          </a:p>
          <a:p>
            <a:pPr marL="0" lvl="0" indent="0" rtl="0">
              <a:spcBef>
                <a:spcPts val="0"/>
              </a:spcBef>
              <a:spcAft>
                <a:spcPts val="0"/>
              </a:spcAft>
              <a:buNone/>
            </a:pPr>
            <a:r>
              <a:rPr lang="en">
                <a:solidFill>
                  <a:schemeClr val="dk1"/>
                </a:solidFill>
                <a:latin typeface="Open Sans"/>
                <a:ea typeface="Open Sans"/>
                <a:cs typeface="Open Sans"/>
                <a:sym typeface="Open Sans"/>
              </a:rPr>
              <a:t>Discuss origins of define american and author Jose Antonio Vargas he is the founder and CEO and is a leader in shaping immigrant narratives.</a:t>
            </a:r>
            <a:r>
              <a:rPr lang="en" b="1">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822b2b0e_0_3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Google Shape;143;g10822b2b0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2-3 minutes Estella</a:t>
            </a:r>
            <a:endParaRPr b="1">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a:t>
            </a:r>
            <a:r>
              <a:rPr lang="en">
                <a:solidFill>
                  <a:schemeClr val="dk1"/>
                </a:solidFill>
                <a:latin typeface="Open Sans"/>
                <a:ea typeface="Open Sans"/>
                <a:cs typeface="Open Sans"/>
                <a:sym typeface="Open Sans"/>
              </a:rPr>
              <a:t> understanding different terminology</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points: </a:t>
            </a:r>
            <a:r>
              <a:rPr lang="en">
                <a:solidFill>
                  <a:schemeClr val="dk1"/>
                </a:solidFill>
                <a:latin typeface="Open Sans"/>
                <a:ea typeface="Open Sans"/>
                <a:cs typeface="Open Sans"/>
                <a:sym typeface="Open Sans"/>
              </a:rPr>
              <a:t>explain differences between preferred and dehumanizing terms, and (briefly) touch on terms you may hear.</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For further information/support:</a:t>
            </a:r>
            <a:endParaRPr b="1">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California Governor Jerry Brown approved </a:t>
            </a:r>
            <a:r>
              <a:rPr lang="en" b="1">
                <a:solidFill>
                  <a:schemeClr val="dk1"/>
                </a:solidFill>
                <a:latin typeface="Open Sans"/>
                <a:ea typeface="Open Sans"/>
                <a:cs typeface="Open Sans"/>
                <a:sym typeface="Open Sans"/>
              </a:rPr>
              <a:t>SB 432 in 2015</a:t>
            </a:r>
            <a:r>
              <a:rPr lang="en">
                <a:solidFill>
                  <a:schemeClr val="dk1"/>
                </a:solidFill>
                <a:latin typeface="Open Sans"/>
                <a:ea typeface="Open Sans"/>
                <a:cs typeface="Open Sans"/>
                <a:sym typeface="Open Sans"/>
              </a:rPr>
              <a:t> to remove “alien” from California labor law. (huge, esp when thinking about how immigrants are a driving force in the economy)</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u="sng">
                <a:solidFill>
                  <a:schemeClr val="hlink"/>
                </a:solidFill>
                <a:latin typeface="Open Sans"/>
                <a:ea typeface="Open Sans"/>
                <a:cs typeface="Open Sans"/>
                <a:sym typeface="Open Sans"/>
                <a:hlinkClick r:id="rId3"/>
              </a:rPr>
              <a:t>https://leginfo.legislature.ca.gov/faces/billTextClient.xhtml?bill_id=201520160SB432</a:t>
            </a:r>
            <a:r>
              <a:rPr lang="en">
                <a:solidFill>
                  <a:schemeClr val="dk1"/>
                </a:solidFill>
                <a:latin typeface="Open Sans"/>
                <a:ea typeface="Open Sans"/>
                <a:cs typeface="Open Sans"/>
                <a:sym typeface="Open Sans"/>
              </a:rPr>
              <a:t>-</a:t>
            </a:r>
            <a:r>
              <a:rPr lang="en" b="1">
                <a:solidFill>
                  <a:schemeClr val="dk1"/>
                </a:solidFill>
                <a:latin typeface="Open Sans"/>
                <a:ea typeface="Open Sans"/>
                <a:cs typeface="Open Sans"/>
                <a:sym typeface="Open Sans"/>
              </a:rPr>
              <a:t>this link is for facilitator</a:t>
            </a:r>
            <a:endParaRPr b="1">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#WordsMatter Video by Define American-</a:t>
            </a:r>
            <a:r>
              <a:rPr lang="en" b="1">
                <a:solidFill>
                  <a:schemeClr val="dk1"/>
                </a:solidFill>
                <a:latin typeface="Open Sans"/>
                <a:ea typeface="Open Sans"/>
                <a:cs typeface="Open Sans"/>
                <a:sym typeface="Open Sans"/>
              </a:rPr>
              <a:t>optional</a:t>
            </a:r>
            <a:endParaRPr b="1">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u="sng">
                <a:solidFill>
                  <a:schemeClr val="hlink"/>
                </a:solidFill>
                <a:latin typeface="Open Sans"/>
                <a:ea typeface="Open Sans"/>
                <a:cs typeface="Open Sans"/>
                <a:sym typeface="Open Sans"/>
                <a:hlinkClick r:id="rId4"/>
              </a:rPr>
              <a:t>https://defineamerican.com/campaigns/wordsmatter/</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Library of Congress announced in April 2016 that they would stop using term “illegal alien” bibliographically, now use “noncitizen” or “unauthorized immigrant” instead-</a:t>
            </a:r>
            <a:r>
              <a:rPr lang="en" b="1">
                <a:solidFill>
                  <a:schemeClr val="dk1"/>
                </a:solidFill>
                <a:latin typeface="Open Sans"/>
                <a:ea typeface="Open Sans"/>
                <a:cs typeface="Open Sans"/>
                <a:sym typeface="Open Sans"/>
              </a:rPr>
              <a:t>for facilitator info only</a:t>
            </a:r>
            <a:endParaRPr b="1">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u="sng">
                <a:solidFill>
                  <a:schemeClr val="hlink"/>
                </a:solidFill>
                <a:highlight>
                  <a:srgbClr val="FFFFFF"/>
                </a:highlight>
                <a:latin typeface="Open Sans"/>
                <a:ea typeface="Open Sans"/>
                <a:cs typeface="Open Sans"/>
                <a:sym typeface="Open Sans"/>
                <a:hlinkClick r:id="rId5"/>
              </a:rPr>
              <a:t>http://www.latimes.com/nation/la-na-library-congress-alien-20160403-story.html</a:t>
            </a: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Think about who uses what terms and in what platforms </a:t>
            </a:r>
            <a:endParaRPr b="1">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a6c6c40f_0_8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Google Shape;158;g11a6c6c40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3 minutes or less  Estella</a:t>
            </a:r>
            <a:endParaRPr>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Goal: </a:t>
            </a:r>
            <a:r>
              <a:rPr lang="en">
                <a:solidFill>
                  <a:schemeClr val="dk1"/>
                </a:solidFill>
                <a:latin typeface="Open Sans"/>
                <a:ea typeface="Open Sans"/>
                <a:cs typeface="Open Sans"/>
                <a:sym typeface="Open Sans"/>
              </a:rPr>
              <a:t>discuss importance of deconstructing stereotypes </a:t>
            </a:r>
            <a:endParaRPr>
              <a:solidFill>
                <a:schemeClr val="dk1"/>
              </a:solidFill>
              <a:latin typeface="Open Sans"/>
              <a:ea typeface="Open Sans"/>
              <a:cs typeface="Open Sans"/>
              <a:sym typeface="Open Sans"/>
            </a:endParaRPr>
          </a:p>
          <a:p>
            <a:pPr marL="0" lvl="0" indent="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Talking points: </a:t>
            </a:r>
            <a:r>
              <a:rPr lang="en">
                <a:latin typeface="Open Sans"/>
                <a:ea typeface="Open Sans"/>
                <a:cs typeface="Open Sans"/>
                <a:sym typeface="Open Sans"/>
              </a:rPr>
              <a:t>Read “stereotype” and then debunk in your own words (rather than reading from the slide)</a:t>
            </a:r>
            <a:endParaRPr>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Undocumented folks sometimes sacrifice a lot to come to this country, a country that is not welcoming or supportive of them.</a:t>
            </a:r>
            <a:endParaRPr>
              <a:solidFill>
                <a:schemeClr val="dk1"/>
              </a:solidFill>
              <a:latin typeface="Open Sans"/>
              <a:ea typeface="Open Sans"/>
              <a:cs typeface="Open Sans"/>
              <a:sym typeface="Open Sans"/>
            </a:endParaRPr>
          </a:p>
          <a:p>
            <a:pPr marL="0" lvl="0" indent="0" rtl="0">
              <a:spcBef>
                <a:spcPts val="0"/>
              </a:spcBef>
              <a:spcAft>
                <a:spcPts val="0"/>
              </a:spcAft>
              <a:buNone/>
            </a:pPr>
            <a:r>
              <a:rPr lang="en" b="1">
                <a:solidFill>
                  <a:schemeClr val="dk1"/>
                </a:solidFill>
                <a:latin typeface="Open Sans"/>
                <a:ea typeface="Open Sans"/>
                <a:cs typeface="Open Sans"/>
                <a:sym typeface="Open Sans"/>
              </a:rPr>
              <a:t>Action:</a:t>
            </a:r>
            <a:r>
              <a:rPr lang="en">
                <a:solidFill>
                  <a:schemeClr val="dk1"/>
                </a:solidFill>
                <a:latin typeface="Open Sans"/>
                <a:ea typeface="Open Sans"/>
                <a:cs typeface="Open Sans"/>
                <a:sym typeface="Open Sans"/>
              </a:rPr>
              <a:t> Give participants a minute to read, then go over a few of these</a:t>
            </a:r>
            <a:endParaRPr>
              <a:solidFill>
                <a:schemeClr val="dk1"/>
              </a:solidFill>
              <a:latin typeface="Open Sans"/>
              <a:ea typeface="Open Sans"/>
              <a:cs typeface="Open Sans"/>
              <a:sym typeface="Open Sans"/>
            </a:endParaRPr>
          </a:p>
          <a:p>
            <a:pPr marL="0" lvl="0" indent="0" rtl="0">
              <a:spcBef>
                <a:spcPts val="0"/>
              </a:spcBef>
              <a:spcAft>
                <a:spcPts val="0"/>
              </a:spcAft>
              <a:buNone/>
            </a:pPr>
            <a:endParaRPr>
              <a:solidFill>
                <a:schemeClr val="dk1"/>
              </a:solidFill>
              <a:latin typeface="Open Sans"/>
              <a:ea typeface="Open Sans"/>
              <a:cs typeface="Open Sans"/>
              <a:sym typeface="Open Sans"/>
            </a:endParaRPr>
          </a:p>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200"/>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4200"/>
              <a:buNone/>
              <a:defRPr sz="1800"/>
            </a:lvl2pPr>
            <a:lvl3pPr marL="0" marR="0" lvl="2" indent="0" algn="l" rtl="0">
              <a:spcBef>
                <a:spcPts val="0"/>
              </a:spcBef>
              <a:spcAft>
                <a:spcPts val="0"/>
              </a:spcAft>
              <a:buSzPts val="4200"/>
              <a:buNone/>
              <a:defRPr sz="1800"/>
            </a:lvl3pPr>
            <a:lvl4pPr marL="0" marR="0" lvl="3" indent="0" algn="l" rtl="0">
              <a:spcBef>
                <a:spcPts val="0"/>
              </a:spcBef>
              <a:spcAft>
                <a:spcPts val="0"/>
              </a:spcAft>
              <a:buSzPts val="4200"/>
              <a:buNone/>
              <a:defRPr sz="1800"/>
            </a:lvl4pPr>
            <a:lvl5pPr marL="0" marR="0" lvl="4" indent="0" algn="l" rtl="0">
              <a:spcBef>
                <a:spcPts val="0"/>
              </a:spcBef>
              <a:spcAft>
                <a:spcPts val="0"/>
              </a:spcAft>
              <a:buSzPts val="4200"/>
              <a:buNone/>
              <a:defRPr sz="1800"/>
            </a:lvl5pPr>
            <a:lvl6pPr marL="0" marR="0" lvl="5" indent="0" algn="l" rtl="0">
              <a:spcBef>
                <a:spcPts val="0"/>
              </a:spcBef>
              <a:spcAft>
                <a:spcPts val="0"/>
              </a:spcAft>
              <a:buSzPts val="4200"/>
              <a:buNone/>
              <a:defRPr sz="1800"/>
            </a:lvl6pPr>
            <a:lvl7pPr marL="0" marR="0" lvl="6" indent="0" algn="l" rtl="0">
              <a:spcBef>
                <a:spcPts val="0"/>
              </a:spcBef>
              <a:spcAft>
                <a:spcPts val="0"/>
              </a:spcAft>
              <a:buSzPts val="4200"/>
              <a:buNone/>
              <a:defRPr sz="1800"/>
            </a:lvl7pPr>
            <a:lvl8pPr marL="0" marR="0" lvl="7" indent="0" algn="l" rtl="0">
              <a:spcBef>
                <a:spcPts val="0"/>
              </a:spcBef>
              <a:spcAft>
                <a:spcPts val="0"/>
              </a:spcAft>
              <a:buSzPts val="4200"/>
              <a:buNone/>
              <a:defRPr sz="1800"/>
            </a:lvl8pPr>
            <a:lvl9pPr marL="0" marR="0" lvl="8" indent="0" algn="l" rtl="0">
              <a:spcBef>
                <a:spcPts val="0"/>
              </a:spcBef>
              <a:spcAft>
                <a:spcPts val="0"/>
              </a:spcAft>
              <a:buSzPts val="4200"/>
              <a:buNone/>
              <a:defRPr sz="1800"/>
            </a:lvl9pPr>
          </a:lstStyle>
          <a:p>
            <a:endParaRPr/>
          </a:p>
        </p:txBody>
      </p:sp>
      <p:sp>
        <p:nvSpPr>
          <p:cNvPr id="60" name="Google Shape;60;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AA"/>
              </a:buClr>
              <a:buSzPts val="1400"/>
              <a:buFont typeface="Calibri"/>
              <a:buNone/>
              <a:defRPr sz="1200" b="0" i="0" u="none" strike="noStrike" cap="none">
                <a:solidFill>
                  <a:srgbClr val="8888A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AA"/>
              </a:buClr>
              <a:buSzPts val="1400"/>
              <a:buFont typeface="Calibri"/>
              <a:buNone/>
              <a:defRPr sz="1200" b="0" i="0" u="none" strike="noStrike" cap="none">
                <a:solidFill>
                  <a:srgbClr val="8888A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1pPr>
            <a:lvl2pPr marL="0" marR="0" lvl="1"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2pPr>
            <a:lvl3pPr marL="0" marR="0" lvl="2"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3pPr>
            <a:lvl4pPr marL="0" marR="0" lvl="3"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4pPr>
            <a:lvl5pPr marL="0" marR="0" lvl="4"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5pPr>
            <a:lvl6pPr marL="0" marR="0" lvl="5"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6pPr>
            <a:lvl7pPr marL="0" marR="0" lvl="6"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7pPr>
            <a:lvl8pPr marL="0" marR="0" lvl="7"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8pPr>
            <a:lvl9pPr marL="0" marR="0" lvl="8"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200"/>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4200"/>
              <a:buNone/>
              <a:defRPr sz="1800"/>
            </a:lvl2pPr>
            <a:lvl3pPr marL="0" marR="0" lvl="2" indent="0" algn="l" rtl="0">
              <a:spcBef>
                <a:spcPts val="0"/>
              </a:spcBef>
              <a:spcAft>
                <a:spcPts val="0"/>
              </a:spcAft>
              <a:buSzPts val="4200"/>
              <a:buNone/>
              <a:defRPr sz="1800"/>
            </a:lvl3pPr>
            <a:lvl4pPr marL="0" marR="0" lvl="3" indent="0" algn="l" rtl="0">
              <a:spcBef>
                <a:spcPts val="0"/>
              </a:spcBef>
              <a:spcAft>
                <a:spcPts val="0"/>
              </a:spcAft>
              <a:buSzPts val="4200"/>
              <a:buNone/>
              <a:defRPr sz="1800"/>
            </a:lvl4pPr>
            <a:lvl5pPr marL="0" marR="0" lvl="4" indent="0" algn="l" rtl="0">
              <a:spcBef>
                <a:spcPts val="0"/>
              </a:spcBef>
              <a:spcAft>
                <a:spcPts val="0"/>
              </a:spcAft>
              <a:buSzPts val="4200"/>
              <a:buNone/>
              <a:defRPr sz="1800"/>
            </a:lvl5pPr>
            <a:lvl6pPr marL="0" marR="0" lvl="5" indent="0" algn="l" rtl="0">
              <a:spcBef>
                <a:spcPts val="0"/>
              </a:spcBef>
              <a:spcAft>
                <a:spcPts val="0"/>
              </a:spcAft>
              <a:buSzPts val="4200"/>
              <a:buNone/>
              <a:defRPr sz="1800"/>
            </a:lvl6pPr>
            <a:lvl7pPr marL="0" marR="0" lvl="6" indent="0" algn="l" rtl="0">
              <a:spcBef>
                <a:spcPts val="0"/>
              </a:spcBef>
              <a:spcAft>
                <a:spcPts val="0"/>
              </a:spcAft>
              <a:buSzPts val="4200"/>
              <a:buNone/>
              <a:defRPr sz="1800"/>
            </a:lvl7pPr>
            <a:lvl8pPr marL="0" marR="0" lvl="7" indent="0" algn="l" rtl="0">
              <a:spcBef>
                <a:spcPts val="0"/>
              </a:spcBef>
              <a:spcAft>
                <a:spcPts val="0"/>
              </a:spcAft>
              <a:buSzPts val="4200"/>
              <a:buNone/>
              <a:defRPr sz="1800"/>
            </a:lvl8pPr>
            <a:lvl9pPr marL="0" marR="0" lvl="8" indent="0" algn="l" rtl="0">
              <a:spcBef>
                <a:spcPts val="0"/>
              </a:spcBef>
              <a:spcAft>
                <a:spcPts val="0"/>
              </a:spcAft>
              <a:buSzPts val="4200"/>
              <a:buNone/>
              <a:defRPr sz="1800"/>
            </a:lvl9pPr>
          </a:lstStyle>
          <a:p>
            <a:endParaRPr/>
          </a:p>
        </p:txBody>
      </p:sp>
      <p:sp>
        <p:nvSpPr>
          <p:cNvPr id="66" name="Google Shape;66;p14"/>
          <p:cNvSpPr txBox="1">
            <a:spLocks noGrp="1"/>
          </p:cNvSpPr>
          <p:nvPr>
            <p:ph type="body" idx="1"/>
          </p:nvPr>
        </p:nvSpPr>
        <p:spPr>
          <a:xfrm>
            <a:off x="457200" y="1151334"/>
            <a:ext cx="4040100" cy="48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1"/>
              </a:buClr>
              <a:buSzPts val="1800"/>
              <a:buFont typeface="Calibri"/>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body" idx="3"/>
          </p:nvPr>
        </p:nvSpPr>
        <p:spPr>
          <a:xfrm>
            <a:off x="4645025" y="1151334"/>
            <a:ext cx="4041900" cy="48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1"/>
              </a:buClr>
              <a:buSzPts val="1800"/>
              <a:buFont typeface="Calibri"/>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14"/>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Google Shape;70;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AA"/>
              </a:buClr>
              <a:buSzPts val="1400"/>
              <a:buFont typeface="Calibri"/>
              <a:buNone/>
              <a:defRPr sz="1200" b="0" i="0" u="none" strike="noStrike" cap="none">
                <a:solidFill>
                  <a:srgbClr val="8888A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AA"/>
              </a:buClr>
              <a:buSzPts val="1400"/>
              <a:buFont typeface="Calibri"/>
              <a:buNone/>
              <a:defRPr sz="1200" b="0" i="0" u="none" strike="noStrike" cap="none">
                <a:solidFill>
                  <a:srgbClr val="8888A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1pPr>
            <a:lvl2pPr marL="0" marR="0" lvl="1"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2pPr>
            <a:lvl3pPr marL="0" marR="0" lvl="2"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3pPr>
            <a:lvl4pPr marL="0" marR="0" lvl="3"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4pPr>
            <a:lvl5pPr marL="0" marR="0" lvl="4"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5pPr>
            <a:lvl6pPr marL="0" marR="0" lvl="5"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6pPr>
            <a:lvl7pPr marL="0" marR="0" lvl="6"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7pPr>
            <a:lvl8pPr marL="0" marR="0" lvl="7"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8pPr>
            <a:lvl9pPr marL="0" marR="0" lvl="8"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200"/>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4200"/>
              <a:buNone/>
              <a:defRPr sz="1800"/>
            </a:lvl2pPr>
            <a:lvl3pPr marL="0" marR="0" lvl="2" indent="0" algn="l" rtl="0">
              <a:spcBef>
                <a:spcPts val="0"/>
              </a:spcBef>
              <a:spcAft>
                <a:spcPts val="0"/>
              </a:spcAft>
              <a:buSzPts val="4200"/>
              <a:buNone/>
              <a:defRPr sz="1800"/>
            </a:lvl3pPr>
            <a:lvl4pPr marL="0" marR="0" lvl="3" indent="0" algn="l" rtl="0">
              <a:spcBef>
                <a:spcPts val="0"/>
              </a:spcBef>
              <a:spcAft>
                <a:spcPts val="0"/>
              </a:spcAft>
              <a:buSzPts val="4200"/>
              <a:buNone/>
              <a:defRPr sz="1800"/>
            </a:lvl4pPr>
            <a:lvl5pPr marL="0" marR="0" lvl="4" indent="0" algn="l" rtl="0">
              <a:spcBef>
                <a:spcPts val="0"/>
              </a:spcBef>
              <a:spcAft>
                <a:spcPts val="0"/>
              </a:spcAft>
              <a:buSzPts val="4200"/>
              <a:buNone/>
              <a:defRPr sz="1800"/>
            </a:lvl5pPr>
            <a:lvl6pPr marL="0" marR="0" lvl="5" indent="0" algn="l" rtl="0">
              <a:spcBef>
                <a:spcPts val="0"/>
              </a:spcBef>
              <a:spcAft>
                <a:spcPts val="0"/>
              </a:spcAft>
              <a:buSzPts val="4200"/>
              <a:buNone/>
              <a:defRPr sz="1800"/>
            </a:lvl6pPr>
            <a:lvl7pPr marL="0" marR="0" lvl="6" indent="0" algn="l" rtl="0">
              <a:spcBef>
                <a:spcPts val="0"/>
              </a:spcBef>
              <a:spcAft>
                <a:spcPts val="0"/>
              </a:spcAft>
              <a:buSzPts val="4200"/>
              <a:buNone/>
              <a:defRPr sz="1800"/>
            </a:lvl7pPr>
            <a:lvl8pPr marL="0" marR="0" lvl="7" indent="0" algn="l" rtl="0">
              <a:spcBef>
                <a:spcPts val="0"/>
              </a:spcBef>
              <a:spcAft>
                <a:spcPts val="0"/>
              </a:spcAft>
              <a:buSzPts val="4200"/>
              <a:buNone/>
              <a:defRPr sz="1800"/>
            </a:lvl8pPr>
            <a:lvl9pPr marL="0" marR="0" lvl="8" indent="0" algn="l" rtl="0">
              <a:spcBef>
                <a:spcPts val="0"/>
              </a:spcBef>
              <a:spcAft>
                <a:spcPts val="0"/>
              </a:spcAft>
              <a:buSzPts val="4200"/>
              <a:buNone/>
              <a:defRPr sz="1800"/>
            </a:lvl9pPr>
          </a:lstStyle>
          <a:p>
            <a:endParaRPr/>
          </a:p>
        </p:txBody>
      </p:sp>
      <p:sp>
        <p:nvSpPr>
          <p:cNvPr id="75" name="Google Shape;75;p15"/>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5"/>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AA"/>
              </a:buClr>
              <a:buSzPts val="1400"/>
              <a:buFont typeface="Calibri"/>
              <a:buNone/>
              <a:defRPr sz="1200" b="0" i="0" u="none" strike="noStrike" cap="none">
                <a:solidFill>
                  <a:srgbClr val="8888A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AA"/>
              </a:buClr>
              <a:buSzPts val="1400"/>
              <a:buFont typeface="Calibri"/>
              <a:buNone/>
              <a:defRPr sz="1200" b="0" i="0" u="none" strike="noStrike" cap="none">
                <a:solidFill>
                  <a:srgbClr val="8888A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1pPr>
            <a:lvl2pPr marL="0" marR="0" lvl="1"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2pPr>
            <a:lvl3pPr marL="0" marR="0" lvl="2"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3pPr>
            <a:lvl4pPr marL="0" marR="0" lvl="3"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4pPr>
            <a:lvl5pPr marL="0" marR="0" lvl="4"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5pPr>
            <a:lvl6pPr marL="0" marR="0" lvl="5"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6pPr>
            <a:lvl7pPr marL="0" marR="0" lvl="6"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7pPr>
            <a:lvl8pPr marL="0" marR="0" lvl="7"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8pPr>
            <a:lvl9pPr marL="0" marR="0" lvl="8" indent="0" algn="r" rtl="0">
              <a:lnSpc>
                <a:spcPct val="100000"/>
              </a:lnSpc>
              <a:spcBef>
                <a:spcPts val="0"/>
              </a:spcBef>
              <a:spcAft>
                <a:spcPts val="0"/>
              </a:spcAft>
              <a:buClr>
                <a:srgbClr val="8888AA"/>
              </a:buClr>
              <a:buFont typeface="Calibri"/>
              <a:buNone/>
              <a:defRPr sz="1200" b="0" i="0" u="none" strike="noStrike" cap="none">
                <a:solidFill>
                  <a:srgbClr val="8888A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joseantoniovargas.com/" TargetMode="External"/><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hyperlink" Target="http://www.youtube.com/watch?v=RsSRnhe_nGw"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thingsillneversay.org/a-conversation-with-america.html" TargetMode="External"/><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americanprogress.org/issues/higher-education/news/2015/03/31/109763/infographic-inside-the-labyrinth-undocumented-students-in-higher-educ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mericanprogress.org/issues/higher-education/news/2015/03/31/109763/infographic-inside-the-labyrinth-undocumented-students-in-higher-educatio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escholarship.org/uc/item/2hq679z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scholarship.org/uc/item/2hq679z4" TargetMode="Externa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americanprogress.org/issues/higher-education/news/2015/03/31/109763/infographic-inside-the-labyrinth-undocumented-students-in-higher-education/" TargetMode="External"/><Relationship Id="rId7" Type="http://schemas.openxmlformats.org/officeDocument/2006/relationships/hyperlink" Target="https://www.washingtonpost.com/news/monkey-cage/wp/2017/09/06/the-little-known-benefit-of-daca-it-reduced-mental-illness-in-dreamers-children/?utm_term=.964d35a2500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weareheretostay.org/resources/mental-health-emergency-toolkit/" TargetMode="External"/><Relationship Id="rId4" Type="http://schemas.openxmlformats.org/officeDocument/2006/relationships/image" Target="../media/image16.png"/><Relationship Id="rId9"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ab540.com/uploads/californiaCC.pdf"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elena.macias@ab540.com" TargetMode="External"/><Relationship Id="rId5" Type="http://schemas.openxmlformats.org/officeDocument/2006/relationships/hyperlink" Target="http://ab540.com/"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ilrc.org/sites/default/files/resources/daca-infographic-20180430.pdf" TargetMode="External"/><Relationship Id="rId3" Type="http://schemas.openxmlformats.org/officeDocument/2006/relationships/image" Target="../media/image1.png"/><Relationship Id="rId7" Type="http://schemas.openxmlformats.org/officeDocument/2006/relationships/hyperlink" Target="https://www.washingtonpost.com/local/immigration/daca-injunction-what-a-federal-judges-ruling-means-for-dreamers/2018/01/10/ecb5d492-f60c-11e7-a9e3-ab18ce41436a_story.html?utm_term=.956861ea577d"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e4fc.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kimberly_espino@cuesta.edu"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mailto:evazquez@cuesta.edu" TargetMode="External"/><Relationship Id="rId5" Type="http://schemas.openxmlformats.org/officeDocument/2006/relationships/hyperlink" Target="mailto:ccc.undocu@gmail.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aft.org/sites/default/files/im_uac-educators-guide_2017.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defineamerican.com/stories/" TargetMode="External"/><Relationship Id="rId7"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nber.org/papers/w13229.pdf"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2906550" y="864750"/>
            <a:ext cx="3604500" cy="28119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dk1"/>
              </a:buClr>
              <a:buFont typeface="Arial"/>
              <a:buNone/>
            </a:pPr>
            <a:r>
              <a:rPr lang="en" sz="3600" b="1">
                <a:solidFill>
                  <a:srgbClr val="1D4337"/>
                </a:solidFill>
                <a:latin typeface="Times New Roman"/>
                <a:ea typeface="Times New Roman"/>
                <a:cs typeface="Times New Roman"/>
                <a:sym typeface="Times New Roman"/>
              </a:rPr>
              <a:t>Supporting Undocumented Students on Our Campus</a:t>
            </a:r>
            <a:endParaRPr sz="3600">
              <a:solidFill>
                <a:srgbClr val="1D4337"/>
              </a:solidFill>
              <a:latin typeface="Times New Roman"/>
              <a:ea typeface="Times New Roman"/>
              <a:cs typeface="Times New Roman"/>
              <a:sym typeface="Times New Roman"/>
            </a:endParaRPr>
          </a:p>
          <a:p>
            <a:pPr marL="0" lvl="0" indent="0" algn="l" rtl="0">
              <a:spcBef>
                <a:spcPts val="0"/>
              </a:spcBef>
              <a:spcAft>
                <a:spcPts val="0"/>
              </a:spcAft>
              <a:buNone/>
            </a:pPr>
            <a:endParaRPr sz="2400" b="1">
              <a:latin typeface="Open Sans"/>
              <a:ea typeface="Open Sans"/>
              <a:cs typeface="Open Sans"/>
              <a:sym typeface="Open Sans"/>
            </a:endParaRPr>
          </a:p>
        </p:txBody>
      </p:sp>
      <p:sp>
        <p:nvSpPr>
          <p:cNvPr id="85" name="Google Shape;85;p16"/>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Font typeface="Arial"/>
              <a:buNone/>
            </a:pPr>
            <a:r>
              <a:rPr lang="en" sz="2400">
                <a:solidFill>
                  <a:srgbClr val="1D4337"/>
                </a:solidFill>
                <a:latin typeface="Times New Roman"/>
                <a:ea typeface="Times New Roman"/>
                <a:cs typeface="Times New Roman"/>
                <a:sym typeface="Times New Roman"/>
              </a:rPr>
              <a:t>Training 1 </a:t>
            </a:r>
            <a:endParaRPr sz="1400">
              <a:latin typeface="Arial"/>
              <a:ea typeface="Arial"/>
              <a:cs typeface="Arial"/>
              <a:sym typeface="Arial"/>
            </a:endParaRPr>
          </a:p>
          <a:p>
            <a:pPr marL="0" lvl="0" indent="0">
              <a:spcBef>
                <a:spcPts val="0"/>
              </a:spcBef>
              <a:spcAft>
                <a:spcPts val="0"/>
              </a:spcAft>
              <a:buClr>
                <a:schemeClr val="dk1"/>
              </a:buClr>
              <a:buFont typeface="Arial"/>
              <a:buNone/>
            </a:pPr>
            <a:r>
              <a:rPr lang="en" sz="2400">
                <a:solidFill>
                  <a:srgbClr val="1D4337"/>
                </a:solidFill>
                <a:latin typeface="Times New Roman"/>
                <a:ea typeface="Times New Roman"/>
                <a:cs typeface="Times New Roman"/>
                <a:sym typeface="Times New Roman"/>
              </a:rPr>
              <a:t>(60 minutes)</a:t>
            </a:r>
            <a:endParaRPr sz="1400">
              <a:latin typeface="Arial"/>
              <a:ea typeface="Arial"/>
              <a:cs typeface="Arial"/>
              <a:sym typeface="Arial"/>
            </a:endParaRPr>
          </a:p>
          <a:p>
            <a:pPr marL="0" lvl="0" indent="0">
              <a:spcBef>
                <a:spcPts val="0"/>
              </a:spcBef>
              <a:spcAft>
                <a:spcPts val="0"/>
              </a:spcAft>
              <a:buClr>
                <a:schemeClr val="dk1"/>
              </a:buClr>
              <a:buFont typeface="Arial"/>
              <a:buNone/>
            </a:pPr>
            <a:r>
              <a:rPr lang="en" sz="2400">
                <a:solidFill>
                  <a:srgbClr val="1D4337"/>
                </a:solidFill>
                <a:latin typeface="Times New Roman"/>
                <a:ea typeface="Times New Roman"/>
                <a:cs typeface="Times New Roman"/>
                <a:sym typeface="Times New Roman"/>
              </a:rPr>
              <a:t/>
            </a:r>
            <a:br>
              <a:rPr lang="en" sz="2400">
                <a:solidFill>
                  <a:srgbClr val="1D4337"/>
                </a:solidFill>
                <a:latin typeface="Times New Roman"/>
                <a:ea typeface="Times New Roman"/>
                <a:cs typeface="Times New Roman"/>
                <a:sym typeface="Times New Roman"/>
              </a:rPr>
            </a:br>
            <a:endParaRPr sz="1400">
              <a:latin typeface="Open Sans"/>
              <a:ea typeface="Open Sans"/>
              <a:cs typeface="Open Sans"/>
              <a:sym typeface="Open Sans"/>
            </a:endParaRPr>
          </a:p>
        </p:txBody>
      </p:sp>
      <p:sp>
        <p:nvSpPr>
          <p:cNvPr id="86" name="Google Shape;86;p16"/>
          <p:cNvSpPr txBox="1"/>
          <p:nvPr/>
        </p:nvSpPr>
        <p:spPr>
          <a:xfrm>
            <a:off x="6763625" y="777075"/>
            <a:ext cx="2315400" cy="32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rgbClr val="1D4337"/>
                </a:solidFill>
                <a:latin typeface="Times New Roman"/>
                <a:ea typeface="Times New Roman"/>
                <a:cs typeface="Times New Roman"/>
                <a:sym typeface="Times New Roman"/>
              </a:rPr>
              <a:t>3-part Training:</a:t>
            </a:r>
            <a:endParaRPr sz="1800">
              <a:solidFill>
                <a:srgbClr val="1D4337"/>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1D4337"/>
              </a:solidFill>
              <a:latin typeface="Times New Roman"/>
              <a:ea typeface="Times New Roman"/>
              <a:cs typeface="Times New Roman"/>
              <a:sym typeface="Times New Roman"/>
            </a:endParaRPr>
          </a:p>
          <a:p>
            <a:pPr marL="0" lvl="0" indent="0" rtl="0">
              <a:spcBef>
                <a:spcPts val="0"/>
              </a:spcBef>
              <a:spcAft>
                <a:spcPts val="0"/>
              </a:spcAft>
              <a:buNone/>
            </a:pPr>
            <a:r>
              <a:rPr lang="en" sz="1800">
                <a:solidFill>
                  <a:srgbClr val="1D4337"/>
                </a:solidFill>
                <a:latin typeface="Times New Roman"/>
                <a:ea typeface="Times New Roman"/>
                <a:cs typeface="Times New Roman"/>
                <a:sym typeface="Times New Roman"/>
              </a:rPr>
              <a:t>1. Foundational Knowledge Training (</a:t>
            </a:r>
            <a:r>
              <a:rPr lang="en" sz="1800" b="1">
                <a:solidFill>
                  <a:srgbClr val="1D4337"/>
                </a:solidFill>
                <a:latin typeface="Times New Roman"/>
                <a:ea typeface="Times New Roman"/>
                <a:cs typeface="Times New Roman"/>
                <a:sym typeface="Times New Roman"/>
              </a:rPr>
              <a:t>you are here!</a:t>
            </a:r>
            <a:r>
              <a:rPr lang="en" sz="1800">
                <a:solidFill>
                  <a:srgbClr val="1D4337"/>
                </a:solidFill>
                <a:latin typeface="Times New Roman"/>
                <a:ea typeface="Times New Roman"/>
                <a:cs typeface="Times New Roman"/>
                <a:sym typeface="Times New Roman"/>
              </a:rPr>
              <a:t>)</a:t>
            </a:r>
            <a:endParaRPr sz="1800">
              <a:solidFill>
                <a:srgbClr val="1D4337"/>
              </a:solidFill>
              <a:latin typeface="Times New Roman"/>
              <a:ea typeface="Times New Roman"/>
              <a:cs typeface="Times New Roman"/>
              <a:sym typeface="Times New Roman"/>
            </a:endParaRPr>
          </a:p>
          <a:p>
            <a:pPr marL="0" lvl="0" indent="0" rtl="0">
              <a:spcBef>
                <a:spcPts val="0"/>
              </a:spcBef>
              <a:spcAft>
                <a:spcPts val="0"/>
              </a:spcAft>
              <a:buNone/>
            </a:pPr>
            <a:endParaRPr sz="1800">
              <a:solidFill>
                <a:srgbClr val="1D4337"/>
              </a:solidFill>
              <a:latin typeface="Times New Roman"/>
              <a:ea typeface="Times New Roman"/>
              <a:cs typeface="Times New Roman"/>
              <a:sym typeface="Times New Roman"/>
            </a:endParaRPr>
          </a:p>
          <a:p>
            <a:pPr marL="0" lvl="0" indent="0" rtl="0">
              <a:spcBef>
                <a:spcPts val="0"/>
              </a:spcBef>
              <a:spcAft>
                <a:spcPts val="0"/>
              </a:spcAft>
              <a:buNone/>
            </a:pPr>
            <a:r>
              <a:rPr lang="en" sz="1800">
                <a:solidFill>
                  <a:srgbClr val="1D4337"/>
                </a:solidFill>
                <a:latin typeface="Times New Roman"/>
                <a:ea typeface="Times New Roman"/>
                <a:cs typeface="Times New Roman"/>
                <a:sym typeface="Times New Roman"/>
              </a:rPr>
              <a:t>2. Taking the Next Steps</a:t>
            </a:r>
            <a:br>
              <a:rPr lang="en" sz="1800">
                <a:solidFill>
                  <a:srgbClr val="1D4337"/>
                </a:solidFill>
                <a:latin typeface="Times New Roman"/>
                <a:ea typeface="Times New Roman"/>
                <a:cs typeface="Times New Roman"/>
                <a:sym typeface="Times New Roman"/>
              </a:rPr>
            </a:br>
            <a:endParaRPr sz="1800">
              <a:solidFill>
                <a:srgbClr val="1D4337"/>
              </a:solidFill>
              <a:latin typeface="Times New Roman"/>
              <a:ea typeface="Times New Roman"/>
              <a:cs typeface="Times New Roman"/>
              <a:sym typeface="Times New Roman"/>
            </a:endParaRPr>
          </a:p>
          <a:p>
            <a:pPr marL="0" lvl="0" indent="0" rtl="0">
              <a:spcBef>
                <a:spcPts val="0"/>
              </a:spcBef>
              <a:spcAft>
                <a:spcPts val="0"/>
              </a:spcAft>
              <a:buNone/>
            </a:pPr>
            <a:r>
              <a:rPr lang="en" sz="1800">
                <a:solidFill>
                  <a:srgbClr val="1D4337"/>
                </a:solidFill>
                <a:latin typeface="Times New Roman"/>
                <a:ea typeface="Times New Roman"/>
                <a:cs typeface="Times New Roman"/>
                <a:sym typeface="Times New Roman"/>
              </a:rPr>
              <a:t>3. Becoming an Ally Training</a:t>
            </a:r>
            <a:endParaRPr sz="1800" i="1">
              <a:latin typeface="Open Sans"/>
              <a:ea typeface="Open Sans"/>
              <a:cs typeface="Open Sans"/>
              <a:sym typeface="Open Sans"/>
            </a:endParaRPr>
          </a:p>
        </p:txBody>
      </p:sp>
      <p:pic>
        <p:nvPicPr>
          <p:cNvPr id="87" name="Google Shape;87;p16"/>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88" name="Google Shape;88;p16"/>
          <p:cNvPicPr preferRelativeResize="0"/>
          <p:nvPr/>
        </p:nvPicPr>
        <p:blipFill>
          <a:blip r:embed="rId4">
            <a:alphaModFix/>
          </a:blip>
          <a:stretch>
            <a:fillRect/>
          </a:stretch>
        </p:blipFill>
        <p:spPr>
          <a:xfrm>
            <a:off x="0" y="3762900"/>
            <a:ext cx="1752025" cy="138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p:nvPr/>
        </p:nvSpPr>
        <p:spPr>
          <a:xfrm>
            <a:off x="7700625" y="4829825"/>
            <a:ext cx="2925600" cy="25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u="sng">
                <a:solidFill>
                  <a:schemeClr val="hlink"/>
                </a:solidFill>
                <a:latin typeface="Open Sans"/>
                <a:ea typeface="Open Sans"/>
                <a:cs typeface="Open Sans"/>
                <a:sym typeface="Open Sans"/>
                <a:hlinkClick r:id="rId3"/>
              </a:rPr>
              <a:t>http://joseantoniovargas.com/</a:t>
            </a:r>
            <a:endParaRPr sz="800">
              <a:solidFill>
                <a:srgbClr val="7A8E32"/>
              </a:solidFill>
              <a:latin typeface="Times New Roman"/>
              <a:ea typeface="Times New Roman"/>
              <a:cs typeface="Times New Roman"/>
              <a:sym typeface="Times New Roman"/>
            </a:endParaRPr>
          </a:p>
        </p:txBody>
      </p:sp>
      <p:pic>
        <p:nvPicPr>
          <p:cNvPr id="170" name="Google Shape;170;p25" descr="7-DA-Infographics-AsianImmigrants.png"/>
          <p:cNvPicPr preferRelativeResize="0"/>
          <p:nvPr/>
        </p:nvPicPr>
        <p:blipFill>
          <a:blip r:embed="rId4">
            <a:alphaModFix/>
          </a:blip>
          <a:stretch>
            <a:fillRect/>
          </a:stretch>
        </p:blipFill>
        <p:spPr>
          <a:xfrm>
            <a:off x="1521000" y="2778475"/>
            <a:ext cx="4271000" cy="2244026"/>
          </a:xfrm>
          <a:prstGeom prst="rect">
            <a:avLst/>
          </a:prstGeom>
          <a:noFill/>
          <a:ln>
            <a:noFill/>
          </a:ln>
        </p:spPr>
      </p:pic>
      <p:pic>
        <p:nvPicPr>
          <p:cNvPr id="171" name="Google Shape;171;p25" descr="tumblr_m5m1ypciAY1qcy1c2o1_1280.jpg"/>
          <p:cNvPicPr preferRelativeResize="0"/>
          <p:nvPr/>
        </p:nvPicPr>
        <p:blipFill>
          <a:blip r:embed="rId5">
            <a:alphaModFix/>
          </a:blip>
          <a:stretch>
            <a:fillRect/>
          </a:stretch>
        </p:blipFill>
        <p:spPr>
          <a:xfrm>
            <a:off x="5890751" y="2686460"/>
            <a:ext cx="1752024" cy="2336040"/>
          </a:xfrm>
          <a:prstGeom prst="rect">
            <a:avLst/>
          </a:prstGeom>
          <a:noFill/>
          <a:ln>
            <a:noFill/>
          </a:ln>
        </p:spPr>
      </p:pic>
      <p:pic>
        <p:nvPicPr>
          <p:cNvPr id="172" name="Google Shape;172;p25"/>
          <p:cNvPicPr preferRelativeResize="0"/>
          <p:nvPr/>
        </p:nvPicPr>
        <p:blipFill>
          <a:blip r:embed="rId6">
            <a:alphaModFix/>
          </a:blip>
          <a:stretch>
            <a:fillRect/>
          </a:stretch>
        </p:blipFill>
        <p:spPr>
          <a:xfrm>
            <a:off x="0" y="0"/>
            <a:ext cx="2315500" cy="1927150"/>
          </a:xfrm>
          <a:prstGeom prst="rect">
            <a:avLst/>
          </a:prstGeom>
          <a:noFill/>
          <a:ln>
            <a:noFill/>
          </a:ln>
        </p:spPr>
      </p:pic>
      <p:pic>
        <p:nvPicPr>
          <p:cNvPr id="173" name="Google Shape;173;p25"/>
          <p:cNvPicPr preferRelativeResize="0"/>
          <p:nvPr/>
        </p:nvPicPr>
        <p:blipFill>
          <a:blip r:embed="rId7">
            <a:alphaModFix/>
          </a:blip>
          <a:stretch>
            <a:fillRect/>
          </a:stretch>
        </p:blipFill>
        <p:spPr>
          <a:xfrm>
            <a:off x="0" y="3762900"/>
            <a:ext cx="1752025" cy="1380600"/>
          </a:xfrm>
          <a:prstGeom prst="rect">
            <a:avLst/>
          </a:prstGeom>
          <a:noFill/>
          <a:ln>
            <a:noFill/>
          </a:ln>
        </p:spPr>
      </p:pic>
      <p:sp>
        <p:nvSpPr>
          <p:cNvPr id="174" name="Google Shape;174;p25"/>
          <p:cNvSpPr txBox="1">
            <a:spLocks noGrp="1"/>
          </p:cNvSpPr>
          <p:nvPr>
            <p:ph type="title"/>
          </p:nvPr>
        </p:nvSpPr>
        <p:spPr>
          <a:xfrm>
            <a:off x="1368600" y="331800"/>
            <a:ext cx="70911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r>
              <a:rPr lang="en" sz="3600">
                <a:solidFill>
                  <a:srgbClr val="1D4337"/>
                </a:solidFill>
                <a:latin typeface="Times New Roman"/>
                <a:ea typeface="Times New Roman"/>
                <a:cs typeface="Times New Roman"/>
                <a:sym typeface="Times New Roman"/>
              </a:rPr>
              <a:t>A Range of Experiences</a:t>
            </a:r>
            <a:endParaRPr sz="3600" i="0" u="none" strike="noStrike" cap="none">
              <a:solidFill>
                <a:srgbClr val="1D4337"/>
              </a:solidFill>
              <a:latin typeface="Times New Roman"/>
              <a:ea typeface="Times New Roman"/>
              <a:cs typeface="Times New Roman"/>
              <a:sym typeface="Times New Roman"/>
            </a:endParaRPr>
          </a:p>
        </p:txBody>
      </p:sp>
      <p:sp>
        <p:nvSpPr>
          <p:cNvPr id="175" name="Google Shape;175;p25"/>
          <p:cNvSpPr txBox="1"/>
          <p:nvPr/>
        </p:nvSpPr>
        <p:spPr>
          <a:xfrm>
            <a:off x="1118700" y="1189200"/>
            <a:ext cx="7590900" cy="15894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7A8E32"/>
              </a:buClr>
              <a:buSzPts val="1800"/>
              <a:buFont typeface="Times New Roman"/>
              <a:buChar char="■"/>
            </a:pPr>
            <a:r>
              <a:rPr lang="en" sz="1800">
                <a:solidFill>
                  <a:schemeClr val="dk1"/>
                </a:solidFill>
                <a:latin typeface="Times New Roman"/>
                <a:ea typeface="Times New Roman"/>
                <a:cs typeface="Times New Roman"/>
                <a:sym typeface="Times New Roman"/>
              </a:rPr>
              <a:t>The undocumented student experience varies widely, especially when considering the various intersecting identities someone might exist in. </a:t>
            </a:r>
            <a:endParaRPr sz="18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8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rgbClr val="7A8E32"/>
              </a:buClr>
              <a:buSzPts val="1800"/>
              <a:buFont typeface="Times New Roman"/>
              <a:buChar char="■"/>
            </a:pPr>
            <a:r>
              <a:rPr lang="en" sz="1800">
                <a:latin typeface="Times New Roman"/>
                <a:ea typeface="Times New Roman"/>
                <a:cs typeface="Times New Roman"/>
                <a:sym typeface="Times New Roman"/>
              </a:rPr>
              <a:t>Depending on the types of protections and benefits students are eligible for, they will face different challenges</a:t>
            </a:r>
            <a:endParaRPr sz="1800">
              <a:latin typeface="Times New Roman"/>
              <a:ea typeface="Times New Roman"/>
              <a:cs typeface="Times New Roman"/>
              <a:sym typeface="Times New Roman"/>
            </a:endParaRPr>
          </a:p>
          <a:p>
            <a:pPr marL="0" lvl="0" indent="0" rtl="0">
              <a:spcBef>
                <a:spcPts val="0"/>
              </a:spcBef>
              <a:spcAft>
                <a:spcPts val="0"/>
              </a:spcAft>
              <a:buNone/>
            </a:pPr>
            <a:endParaRPr>
              <a:latin typeface="Open Sans"/>
              <a:ea typeface="Open Sans"/>
              <a:cs typeface="Open Sans"/>
              <a:sym typeface="Open Sans"/>
            </a:endParaRPr>
          </a:p>
          <a:p>
            <a:pPr marL="0" lvl="0" indent="0" rtl="0">
              <a:spcBef>
                <a:spcPts val="0"/>
              </a:spcBef>
              <a:spcAft>
                <a:spcPts val="0"/>
              </a:spcAft>
              <a:buNone/>
            </a:pPr>
            <a:endParaRPr>
              <a:latin typeface="Calibri"/>
              <a:ea typeface="Calibri"/>
              <a:cs typeface="Calibri"/>
              <a:sym typeface="Calibri"/>
            </a:endParaRPr>
          </a:p>
          <a:p>
            <a:pPr marL="0" lvl="0" indent="0" rtl="0">
              <a:spcBef>
                <a:spcPts val="0"/>
              </a:spcBef>
              <a:spcAft>
                <a:spcPts val="0"/>
              </a:spcAft>
              <a:buNone/>
            </a:pPr>
            <a:endParaRPr>
              <a:latin typeface="Calibri"/>
              <a:ea typeface="Calibri"/>
              <a:cs typeface="Calibri"/>
              <a:sym typeface="Calibri"/>
            </a:endParaRPr>
          </a:p>
          <a:p>
            <a:pPr marL="0" lvl="0" indent="0"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6"/>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181" name="Google Shape;181;p26"/>
          <p:cNvPicPr preferRelativeResize="0"/>
          <p:nvPr/>
        </p:nvPicPr>
        <p:blipFill>
          <a:blip r:embed="rId4">
            <a:alphaModFix/>
          </a:blip>
          <a:stretch>
            <a:fillRect/>
          </a:stretch>
        </p:blipFill>
        <p:spPr>
          <a:xfrm>
            <a:off x="0" y="3762900"/>
            <a:ext cx="1752025" cy="1380600"/>
          </a:xfrm>
          <a:prstGeom prst="rect">
            <a:avLst/>
          </a:prstGeom>
          <a:noFill/>
          <a:ln>
            <a:noFill/>
          </a:ln>
        </p:spPr>
      </p:pic>
      <p:sp>
        <p:nvSpPr>
          <p:cNvPr id="182" name="Google Shape;182;p26"/>
          <p:cNvSpPr txBox="1">
            <a:spLocks noGrp="1"/>
          </p:cNvSpPr>
          <p:nvPr>
            <p:ph type="title"/>
          </p:nvPr>
        </p:nvSpPr>
        <p:spPr>
          <a:xfrm>
            <a:off x="1190350" y="0"/>
            <a:ext cx="78033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rgbClr val="1D4337"/>
                </a:solidFill>
                <a:latin typeface="Times New Roman"/>
                <a:ea typeface="Times New Roman"/>
                <a:cs typeface="Times New Roman"/>
                <a:sym typeface="Times New Roman"/>
              </a:rPr>
              <a:t>Current Status of Undocumented K-12 Students</a:t>
            </a:r>
            <a:endParaRPr sz="3000">
              <a:solidFill>
                <a:srgbClr val="1D4337"/>
              </a:solidFill>
              <a:latin typeface="Times New Roman"/>
              <a:ea typeface="Times New Roman"/>
              <a:cs typeface="Times New Roman"/>
              <a:sym typeface="Times New Roman"/>
            </a:endParaRPr>
          </a:p>
        </p:txBody>
      </p:sp>
      <p:pic>
        <p:nvPicPr>
          <p:cNvPr id="183" name="Google Shape;183;p26" descr="Oscar Ramos, a dedicated 3rd grade teacher in Salinas, California, is trying to help one of his promising students, Jose Ansaldo, succeed. Jose is the Mexican born son of a migrant farmworker family. Ramos, who grew up as a migrant worker himself, wants Jose and others like him to have the opportunity he had to go to become a U.S. citizen and go to college." title="Independent Lens | East of Salinas | Update: Jose and Oscar | PBS">
            <a:hlinkClick r:id="rId5"/>
          </p:cNvPr>
          <p:cNvPicPr preferRelativeResize="0"/>
          <p:nvPr/>
        </p:nvPicPr>
        <p:blipFill>
          <a:blip r:embed="rId6">
            <a:alphaModFix/>
          </a:blip>
          <a:stretch>
            <a:fillRect/>
          </a:stretch>
        </p:blipFill>
        <p:spPr>
          <a:xfrm>
            <a:off x="1299875" y="1274525"/>
            <a:ext cx="4572000" cy="3429000"/>
          </a:xfrm>
          <a:prstGeom prst="rect">
            <a:avLst/>
          </a:prstGeom>
          <a:noFill/>
          <a:ln>
            <a:noFill/>
          </a:ln>
        </p:spPr>
      </p:pic>
      <p:pic>
        <p:nvPicPr>
          <p:cNvPr id="184" name="Google Shape;184;p26"/>
          <p:cNvPicPr preferRelativeResize="0"/>
          <p:nvPr/>
        </p:nvPicPr>
        <p:blipFill>
          <a:blip r:embed="rId7">
            <a:alphaModFix/>
          </a:blip>
          <a:stretch>
            <a:fillRect/>
          </a:stretch>
        </p:blipFill>
        <p:spPr>
          <a:xfrm>
            <a:off x="5978850" y="1274525"/>
            <a:ext cx="3014799" cy="3014799"/>
          </a:xfrm>
          <a:prstGeom prst="rect">
            <a:avLst/>
          </a:prstGeom>
          <a:noFill/>
          <a:ln>
            <a:noFill/>
          </a:ln>
        </p:spPr>
      </p:pic>
      <p:sp>
        <p:nvSpPr>
          <p:cNvPr id="185" name="Google Shape;185;p26"/>
          <p:cNvSpPr txBox="1"/>
          <p:nvPr/>
        </p:nvSpPr>
        <p:spPr>
          <a:xfrm>
            <a:off x="6713950" y="4368725"/>
            <a:ext cx="2279700" cy="33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a:t>http://latinbayarea.com/wordpress/2016/01/03/video-east-of-salinas/</a:t>
            </a:r>
            <a:endParaRPr sz="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p:nvPr/>
        </p:nvSpPr>
        <p:spPr>
          <a:xfrm>
            <a:off x="7026550" y="2375075"/>
            <a:ext cx="1900800" cy="226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i="1">
                <a:solidFill>
                  <a:srgbClr val="1D4337"/>
                </a:solidFill>
                <a:latin typeface="Times New Roman"/>
                <a:ea typeface="Times New Roman"/>
                <a:cs typeface="Times New Roman"/>
                <a:sym typeface="Times New Roman"/>
              </a:rPr>
              <a:t>Oh, America! You are the land of dreams, but why are you not including me?</a:t>
            </a:r>
            <a:endParaRPr sz="1200" i="1">
              <a:solidFill>
                <a:srgbClr val="1D4337"/>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i="1">
              <a:solidFill>
                <a:srgbClr val="1D4337"/>
              </a:solidFill>
              <a:latin typeface="Times New Roman"/>
              <a:ea typeface="Times New Roman"/>
              <a:cs typeface="Times New Roman"/>
              <a:sym typeface="Times New Roman"/>
            </a:endParaRPr>
          </a:p>
          <a:p>
            <a:pPr marL="0" lvl="0" indent="0" rtl="0">
              <a:spcBef>
                <a:spcPts val="0"/>
              </a:spcBef>
              <a:spcAft>
                <a:spcPts val="0"/>
              </a:spcAft>
              <a:buNone/>
            </a:pPr>
            <a:r>
              <a:rPr lang="en" sz="1200" i="1">
                <a:solidFill>
                  <a:srgbClr val="1D4337"/>
                </a:solidFill>
                <a:latin typeface="Times New Roman"/>
                <a:ea typeface="Times New Roman"/>
                <a:cs typeface="Times New Roman"/>
                <a:sym typeface="Times New Roman"/>
              </a:rPr>
              <a:t>Your fertile ground is where seeds are sown, but my crops of dreams have never really grown. </a:t>
            </a:r>
            <a:endParaRPr sz="1200" i="1">
              <a:solidFill>
                <a:srgbClr val="1D4337"/>
              </a:solidFill>
              <a:latin typeface="Times New Roman"/>
              <a:ea typeface="Times New Roman"/>
              <a:cs typeface="Times New Roman"/>
              <a:sym typeface="Times New Roman"/>
            </a:endParaRPr>
          </a:p>
          <a:p>
            <a:pPr marL="0" lvl="0" indent="0" rtl="0">
              <a:spcBef>
                <a:spcPts val="0"/>
              </a:spcBef>
              <a:spcAft>
                <a:spcPts val="0"/>
              </a:spcAft>
              <a:buNone/>
            </a:pPr>
            <a:endParaRPr sz="1200" i="1">
              <a:solidFill>
                <a:srgbClr val="1D4337"/>
              </a:solidFill>
              <a:latin typeface="Times New Roman"/>
              <a:ea typeface="Times New Roman"/>
              <a:cs typeface="Times New Roman"/>
              <a:sym typeface="Times New Roman"/>
            </a:endParaRPr>
          </a:p>
          <a:p>
            <a:pPr marL="0" lvl="0" indent="0" rtl="0">
              <a:spcBef>
                <a:spcPts val="0"/>
              </a:spcBef>
              <a:spcAft>
                <a:spcPts val="0"/>
              </a:spcAft>
              <a:buNone/>
            </a:pPr>
            <a:r>
              <a:rPr lang="en" sz="1100">
                <a:solidFill>
                  <a:srgbClr val="7A8E32"/>
                </a:solidFill>
                <a:latin typeface="Times New Roman"/>
                <a:ea typeface="Times New Roman"/>
                <a:cs typeface="Times New Roman"/>
                <a:sym typeface="Times New Roman"/>
              </a:rPr>
              <a:t>―</a:t>
            </a:r>
            <a:r>
              <a:rPr lang="en" sz="1200" b="1">
                <a:solidFill>
                  <a:srgbClr val="1D4337"/>
                </a:solidFill>
                <a:latin typeface="Times New Roman"/>
                <a:ea typeface="Times New Roman"/>
                <a:cs typeface="Times New Roman"/>
                <a:sym typeface="Times New Roman"/>
              </a:rPr>
              <a:t>Emmanuel Mendoza</a:t>
            </a:r>
            <a:endParaRPr sz="1200" b="1">
              <a:solidFill>
                <a:srgbClr val="1D4337"/>
              </a:solidFill>
              <a:latin typeface="Times New Roman"/>
              <a:ea typeface="Times New Roman"/>
              <a:cs typeface="Times New Roman"/>
              <a:sym typeface="Times New Roman"/>
            </a:endParaRPr>
          </a:p>
          <a:p>
            <a:pPr marL="0" lvl="0" indent="0" rtl="0">
              <a:spcBef>
                <a:spcPts val="0"/>
              </a:spcBef>
              <a:spcAft>
                <a:spcPts val="0"/>
              </a:spcAft>
              <a:buNone/>
            </a:pPr>
            <a:endParaRPr sz="1200" b="1">
              <a:solidFill>
                <a:srgbClr val="7A8E32"/>
              </a:solidFill>
              <a:latin typeface="Open Sans"/>
              <a:ea typeface="Open Sans"/>
              <a:cs typeface="Open Sans"/>
              <a:sym typeface="Open Sans"/>
            </a:endParaRPr>
          </a:p>
          <a:p>
            <a:pPr marL="0" lvl="0" indent="0" rtl="0">
              <a:spcBef>
                <a:spcPts val="0"/>
              </a:spcBef>
              <a:spcAft>
                <a:spcPts val="0"/>
              </a:spcAft>
              <a:buNone/>
            </a:pPr>
            <a:r>
              <a:rPr lang="en" sz="700" u="sng">
                <a:solidFill>
                  <a:srgbClr val="7A8E32"/>
                </a:solidFill>
                <a:latin typeface="Calibri"/>
                <a:ea typeface="Calibri"/>
                <a:cs typeface="Calibri"/>
                <a:sym typeface="Calibri"/>
                <a:hlinkClick r:id="rId3"/>
              </a:rPr>
              <a:t>http://www.t</a:t>
            </a:r>
            <a:r>
              <a:rPr lang="en" sz="700" u="sng">
                <a:solidFill>
                  <a:srgbClr val="7A8E32"/>
                </a:solidFill>
                <a:latin typeface="Open Sans"/>
                <a:ea typeface="Open Sans"/>
                <a:cs typeface="Open Sans"/>
                <a:sym typeface="Open Sans"/>
                <a:hlinkClick r:id="rId3"/>
              </a:rPr>
              <a:t>hingsillneversay.org/a-conversation-with-america.html</a:t>
            </a:r>
            <a:r>
              <a:rPr lang="en" sz="700">
                <a:solidFill>
                  <a:srgbClr val="7A8E32"/>
                </a:solidFill>
                <a:latin typeface="Open Sans"/>
                <a:ea typeface="Open Sans"/>
                <a:cs typeface="Open Sans"/>
                <a:sym typeface="Open Sans"/>
              </a:rPr>
              <a:t> </a:t>
            </a:r>
            <a:endParaRPr sz="700">
              <a:solidFill>
                <a:srgbClr val="7A8E32"/>
              </a:solidFill>
              <a:latin typeface="Open Sans"/>
              <a:ea typeface="Open Sans"/>
              <a:cs typeface="Open Sans"/>
              <a:sym typeface="Open Sans"/>
            </a:endParaRPr>
          </a:p>
        </p:txBody>
      </p:sp>
      <p:cxnSp>
        <p:nvCxnSpPr>
          <p:cNvPr id="192" name="Google Shape;192;p27"/>
          <p:cNvCxnSpPr/>
          <p:nvPr/>
        </p:nvCxnSpPr>
        <p:spPr>
          <a:xfrm>
            <a:off x="6809725" y="2381750"/>
            <a:ext cx="0" cy="2416500"/>
          </a:xfrm>
          <a:prstGeom prst="straightConnector1">
            <a:avLst/>
          </a:prstGeom>
          <a:noFill/>
          <a:ln w="9525" cap="flat" cmpd="sng">
            <a:solidFill>
              <a:schemeClr val="dk2"/>
            </a:solidFill>
            <a:prstDash val="solid"/>
            <a:round/>
            <a:headEnd type="none" w="med" len="med"/>
            <a:tailEnd type="none" w="med" len="med"/>
          </a:ln>
        </p:spPr>
      </p:cxnSp>
      <p:sp>
        <p:nvSpPr>
          <p:cNvPr id="193" name="Google Shape;193;p27"/>
          <p:cNvSpPr txBox="1"/>
          <p:nvPr/>
        </p:nvSpPr>
        <p:spPr>
          <a:xfrm>
            <a:off x="1366525" y="4640125"/>
            <a:ext cx="5314200" cy="278400"/>
          </a:xfrm>
          <a:prstGeom prst="rect">
            <a:avLst/>
          </a:prstGeom>
          <a:noFill/>
          <a:ln>
            <a:noFill/>
          </a:ln>
        </p:spPr>
        <p:txBody>
          <a:bodyPr spcFirstLastPara="1" wrap="square" lIns="91425" tIns="91425" rIns="91425" bIns="91425" anchor="t" anchorCtr="0">
            <a:noAutofit/>
          </a:bodyPr>
          <a:lstStyle/>
          <a:p>
            <a:pPr marL="0" lvl="1" indent="0" rtl="0">
              <a:spcBef>
                <a:spcPts val="0"/>
              </a:spcBef>
              <a:spcAft>
                <a:spcPts val="0"/>
              </a:spcAft>
              <a:buClr>
                <a:schemeClr val="dk1"/>
              </a:buClr>
              <a:buFont typeface="Calibri"/>
              <a:buNone/>
            </a:pPr>
            <a:r>
              <a:rPr lang="en" sz="1200" u="sng">
                <a:solidFill>
                  <a:srgbClr val="7A8E32"/>
                </a:solidFill>
                <a:latin typeface="Times New Roman"/>
                <a:ea typeface="Times New Roman"/>
                <a:cs typeface="Times New Roman"/>
                <a:sym typeface="Times New Roman"/>
                <a:hlinkClick r:id="rId4"/>
              </a:rPr>
              <a:t>https://www.americanprogress.org/issues/higher-education/news/2015/03/31/109763/infographic-inside-the-labyrinth-undocumented-students-in-higher-education/</a:t>
            </a:r>
            <a:endParaRPr sz="1100">
              <a:solidFill>
                <a:srgbClr val="7A8E32"/>
              </a:solidFill>
              <a:latin typeface="Times New Roman"/>
              <a:ea typeface="Times New Roman"/>
              <a:cs typeface="Times New Roman"/>
              <a:sym typeface="Times New Roman"/>
            </a:endParaRPr>
          </a:p>
        </p:txBody>
      </p:sp>
      <p:pic>
        <p:nvPicPr>
          <p:cNvPr id="194" name="Google Shape;194;p27"/>
          <p:cNvPicPr preferRelativeResize="0"/>
          <p:nvPr/>
        </p:nvPicPr>
        <p:blipFill>
          <a:blip r:embed="rId5">
            <a:alphaModFix/>
          </a:blip>
          <a:stretch>
            <a:fillRect/>
          </a:stretch>
        </p:blipFill>
        <p:spPr>
          <a:xfrm>
            <a:off x="0" y="0"/>
            <a:ext cx="2315500" cy="1927150"/>
          </a:xfrm>
          <a:prstGeom prst="rect">
            <a:avLst/>
          </a:prstGeom>
          <a:noFill/>
          <a:ln>
            <a:noFill/>
          </a:ln>
        </p:spPr>
      </p:pic>
      <p:pic>
        <p:nvPicPr>
          <p:cNvPr id="195" name="Google Shape;195;p27"/>
          <p:cNvPicPr preferRelativeResize="0"/>
          <p:nvPr/>
        </p:nvPicPr>
        <p:blipFill>
          <a:blip r:embed="rId6">
            <a:alphaModFix/>
          </a:blip>
          <a:stretch>
            <a:fillRect/>
          </a:stretch>
        </p:blipFill>
        <p:spPr>
          <a:xfrm>
            <a:off x="0" y="3762900"/>
            <a:ext cx="1752025" cy="1380600"/>
          </a:xfrm>
          <a:prstGeom prst="rect">
            <a:avLst/>
          </a:prstGeom>
          <a:noFill/>
          <a:ln>
            <a:noFill/>
          </a:ln>
        </p:spPr>
      </p:pic>
      <p:sp>
        <p:nvSpPr>
          <p:cNvPr id="196" name="Google Shape;196;p27"/>
          <p:cNvSpPr txBox="1"/>
          <p:nvPr/>
        </p:nvSpPr>
        <p:spPr>
          <a:xfrm>
            <a:off x="1348250" y="135375"/>
            <a:ext cx="7357200" cy="123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a:solidFill>
                  <a:srgbClr val="1D4337"/>
                </a:solidFill>
                <a:latin typeface="Times New Roman"/>
                <a:ea typeface="Times New Roman"/>
                <a:cs typeface="Times New Roman"/>
                <a:sym typeface="Times New Roman"/>
              </a:rPr>
              <a:t>Current Status of Undocumented Students in Higher Ed</a:t>
            </a:r>
            <a:endParaRPr sz="3600">
              <a:solidFill>
                <a:srgbClr val="1D4337"/>
              </a:solidFill>
              <a:latin typeface="Times New Roman"/>
              <a:ea typeface="Times New Roman"/>
              <a:cs typeface="Times New Roman"/>
              <a:sym typeface="Times New Roman"/>
            </a:endParaRPr>
          </a:p>
        </p:txBody>
      </p:sp>
      <p:pic>
        <p:nvPicPr>
          <p:cNvPr id="197" name="Google Shape;197;p27" descr="CAP_image1 copy.jpg"/>
          <p:cNvPicPr preferRelativeResize="0"/>
          <p:nvPr/>
        </p:nvPicPr>
        <p:blipFill>
          <a:blip r:embed="rId7">
            <a:alphaModFix/>
          </a:blip>
          <a:stretch>
            <a:fillRect/>
          </a:stretch>
        </p:blipFill>
        <p:spPr>
          <a:xfrm>
            <a:off x="1394699" y="1476225"/>
            <a:ext cx="5198200" cy="3055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p:nvPr/>
        </p:nvSpPr>
        <p:spPr>
          <a:xfrm>
            <a:off x="1880925" y="4582050"/>
            <a:ext cx="5620200" cy="278400"/>
          </a:xfrm>
          <a:prstGeom prst="rect">
            <a:avLst/>
          </a:prstGeom>
          <a:noFill/>
          <a:ln>
            <a:noFill/>
          </a:ln>
        </p:spPr>
        <p:txBody>
          <a:bodyPr spcFirstLastPara="1" wrap="square" lIns="91425" tIns="91425" rIns="91425" bIns="91425" anchor="t" anchorCtr="0">
            <a:noAutofit/>
          </a:bodyPr>
          <a:lstStyle/>
          <a:p>
            <a:pPr marL="0" lvl="1" indent="0" rtl="0">
              <a:spcBef>
                <a:spcPts val="0"/>
              </a:spcBef>
              <a:spcAft>
                <a:spcPts val="0"/>
              </a:spcAft>
              <a:buNone/>
            </a:pPr>
            <a:r>
              <a:rPr lang="en" sz="1200" u="sng">
                <a:solidFill>
                  <a:srgbClr val="7A8E32"/>
                </a:solidFill>
                <a:latin typeface="Calibri"/>
                <a:ea typeface="Calibri"/>
                <a:cs typeface="Calibri"/>
                <a:sym typeface="Calibri"/>
                <a:hlinkClick r:id="rId3"/>
              </a:rPr>
              <a:t>https://www.americanprogress.org/issues/higher-education/news/2015/03/31/109763/infographic-inside-the-labyrinth-undocumented-students-in-higher-education/</a:t>
            </a:r>
            <a:endParaRPr sz="1100">
              <a:solidFill>
                <a:srgbClr val="7A8E32"/>
              </a:solidFill>
            </a:endParaRPr>
          </a:p>
        </p:txBody>
      </p:sp>
      <p:pic>
        <p:nvPicPr>
          <p:cNvPr id="203" name="Google Shape;203;p28"/>
          <p:cNvPicPr preferRelativeResize="0"/>
          <p:nvPr/>
        </p:nvPicPr>
        <p:blipFill>
          <a:blip r:embed="rId4">
            <a:alphaModFix/>
          </a:blip>
          <a:stretch>
            <a:fillRect/>
          </a:stretch>
        </p:blipFill>
        <p:spPr>
          <a:xfrm>
            <a:off x="0" y="0"/>
            <a:ext cx="2315500" cy="1927150"/>
          </a:xfrm>
          <a:prstGeom prst="rect">
            <a:avLst/>
          </a:prstGeom>
          <a:noFill/>
          <a:ln>
            <a:noFill/>
          </a:ln>
        </p:spPr>
      </p:pic>
      <p:pic>
        <p:nvPicPr>
          <p:cNvPr id="204" name="Google Shape;204;p28"/>
          <p:cNvPicPr preferRelativeResize="0"/>
          <p:nvPr/>
        </p:nvPicPr>
        <p:blipFill>
          <a:blip r:embed="rId5">
            <a:alphaModFix/>
          </a:blip>
          <a:stretch>
            <a:fillRect/>
          </a:stretch>
        </p:blipFill>
        <p:spPr>
          <a:xfrm>
            <a:off x="0" y="3762900"/>
            <a:ext cx="1752025" cy="1380600"/>
          </a:xfrm>
          <a:prstGeom prst="rect">
            <a:avLst/>
          </a:prstGeom>
          <a:noFill/>
          <a:ln>
            <a:noFill/>
          </a:ln>
        </p:spPr>
      </p:pic>
      <p:sp>
        <p:nvSpPr>
          <p:cNvPr id="205" name="Google Shape;205;p28"/>
          <p:cNvSpPr txBox="1"/>
          <p:nvPr/>
        </p:nvSpPr>
        <p:spPr>
          <a:xfrm>
            <a:off x="1348250" y="135375"/>
            <a:ext cx="7357200" cy="123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a:solidFill>
                  <a:srgbClr val="1D4337"/>
                </a:solidFill>
                <a:latin typeface="Times New Roman"/>
                <a:ea typeface="Times New Roman"/>
                <a:cs typeface="Times New Roman"/>
                <a:sym typeface="Times New Roman"/>
              </a:rPr>
              <a:t>Current Status of Undocumented Students in Higher Ed (cont)</a:t>
            </a:r>
            <a:endParaRPr sz="3600">
              <a:solidFill>
                <a:srgbClr val="1D4337"/>
              </a:solidFill>
              <a:latin typeface="Times New Roman"/>
              <a:ea typeface="Times New Roman"/>
              <a:cs typeface="Times New Roman"/>
              <a:sym typeface="Times New Roman"/>
            </a:endParaRPr>
          </a:p>
        </p:txBody>
      </p:sp>
      <p:pic>
        <p:nvPicPr>
          <p:cNvPr id="206" name="Google Shape;206;p28" descr="CAP_image2 copy.jpg"/>
          <p:cNvPicPr preferRelativeResize="0"/>
          <p:nvPr/>
        </p:nvPicPr>
        <p:blipFill>
          <a:blip r:embed="rId6">
            <a:alphaModFix/>
          </a:blip>
          <a:stretch>
            <a:fillRect/>
          </a:stretch>
        </p:blipFill>
        <p:spPr>
          <a:xfrm>
            <a:off x="1786786" y="1368075"/>
            <a:ext cx="5560740" cy="325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p:nvPr/>
        </p:nvSpPr>
        <p:spPr>
          <a:xfrm>
            <a:off x="1531975" y="4520625"/>
            <a:ext cx="6539400" cy="2754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200"/>
              </a:spcBef>
              <a:spcAft>
                <a:spcPts val="0"/>
              </a:spcAft>
              <a:buNone/>
            </a:pPr>
            <a:r>
              <a:rPr lang="en" sz="1100" u="sng">
                <a:solidFill>
                  <a:schemeClr val="hlink"/>
                </a:solidFill>
                <a:latin typeface="Times New Roman"/>
                <a:ea typeface="Times New Roman"/>
                <a:cs typeface="Times New Roman"/>
                <a:sym typeface="Times New Roman"/>
                <a:hlinkClick r:id="rId3"/>
              </a:rPr>
              <a:t>The UndocuScholars Project, The Institute for Immigration, Globalization, &amp; Education, UCLA, In the Shadows of the Ivory Tower: Undocumented Undergraduates and the Liminal State of Immigration Reform, 2014</a:t>
            </a:r>
            <a:endParaRPr sz="1100">
              <a:solidFill>
                <a:srgbClr val="1D4337"/>
              </a:solidFill>
              <a:latin typeface="Times New Roman"/>
              <a:ea typeface="Times New Roman"/>
              <a:cs typeface="Times New Roman"/>
              <a:sym typeface="Times New Roman"/>
            </a:endParaRPr>
          </a:p>
        </p:txBody>
      </p:sp>
      <p:pic>
        <p:nvPicPr>
          <p:cNvPr id="212" name="Google Shape;212;p29"/>
          <p:cNvPicPr preferRelativeResize="0"/>
          <p:nvPr/>
        </p:nvPicPr>
        <p:blipFill>
          <a:blip r:embed="rId4">
            <a:alphaModFix/>
          </a:blip>
          <a:stretch>
            <a:fillRect/>
          </a:stretch>
        </p:blipFill>
        <p:spPr>
          <a:xfrm>
            <a:off x="0" y="0"/>
            <a:ext cx="2315500" cy="1927150"/>
          </a:xfrm>
          <a:prstGeom prst="rect">
            <a:avLst/>
          </a:prstGeom>
          <a:noFill/>
          <a:ln>
            <a:noFill/>
          </a:ln>
        </p:spPr>
      </p:pic>
      <p:pic>
        <p:nvPicPr>
          <p:cNvPr id="213" name="Google Shape;213;p29"/>
          <p:cNvPicPr preferRelativeResize="0"/>
          <p:nvPr/>
        </p:nvPicPr>
        <p:blipFill>
          <a:blip r:embed="rId5">
            <a:alphaModFix/>
          </a:blip>
          <a:stretch>
            <a:fillRect/>
          </a:stretch>
        </p:blipFill>
        <p:spPr>
          <a:xfrm>
            <a:off x="0" y="3762900"/>
            <a:ext cx="1752025" cy="1380600"/>
          </a:xfrm>
          <a:prstGeom prst="rect">
            <a:avLst/>
          </a:prstGeom>
          <a:noFill/>
          <a:ln>
            <a:noFill/>
          </a:ln>
        </p:spPr>
      </p:pic>
      <p:pic>
        <p:nvPicPr>
          <p:cNvPr id="214" name="Google Shape;214;p29"/>
          <p:cNvPicPr preferRelativeResize="0"/>
          <p:nvPr/>
        </p:nvPicPr>
        <p:blipFill>
          <a:blip r:embed="rId6">
            <a:alphaModFix/>
          </a:blip>
          <a:stretch>
            <a:fillRect/>
          </a:stretch>
        </p:blipFill>
        <p:spPr>
          <a:xfrm>
            <a:off x="1531974" y="1459099"/>
            <a:ext cx="6539350" cy="2955200"/>
          </a:xfrm>
          <a:prstGeom prst="rect">
            <a:avLst/>
          </a:prstGeom>
          <a:noFill/>
          <a:ln>
            <a:noFill/>
          </a:ln>
        </p:spPr>
      </p:pic>
      <p:sp>
        <p:nvSpPr>
          <p:cNvPr id="215" name="Google Shape;215;p29"/>
          <p:cNvSpPr txBox="1">
            <a:spLocks noGrp="1"/>
          </p:cNvSpPr>
          <p:nvPr>
            <p:ph type="title"/>
          </p:nvPr>
        </p:nvSpPr>
        <p:spPr>
          <a:xfrm>
            <a:off x="1197150" y="696925"/>
            <a:ext cx="7616700" cy="831300"/>
          </a:xfrm>
          <a:prstGeom prst="rect">
            <a:avLst/>
          </a:prstGeom>
        </p:spPr>
        <p:txBody>
          <a:bodyPr spcFirstLastPara="1" wrap="square" lIns="91425" tIns="91425" rIns="91425" bIns="91425" anchor="b" anchorCtr="0">
            <a:noAutofit/>
          </a:bodyPr>
          <a:lstStyle/>
          <a:p>
            <a:pPr marL="0" lvl="0" indent="0" rtl="0">
              <a:lnSpc>
                <a:spcPct val="90000"/>
              </a:lnSpc>
              <a:spcBef>
                <a:spcPts val="0"/>
              </a:spcBef>
              <a:spcAft>
                <a:spcPts val="0"/>
              </a:spcAft>
              <a:buNone/>
            </a:pPr>
            <a:r>
              <a:rPr lang="en" sz="3600">
                <a:solidFill>
                  <a:srgbClr val="1D4337"/>
                </a:solidFill>
                <a:latin typeface="Times New Roman"/>
                <a:ea typeface="Times New Roman"/>
                <a:cs typeface="Times New Roman"/>
                <a:sym typeface="Times New Roman"/>
              </a:rPr>
              <a:t>Factors that Influence Decision for College-bound Undocumented Students</a:t>
            </a:r>
            <a:endParaRPr sz="3600">
              <a:solidFill>
                <a:srgbClr val="1D4337"/>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221" name="Google Shape;221;p30"/>
          <p:cNvPicPr preferRelativeResize="0"/>
          <p:nvPr/>
        </p:nvPicPr>
        <p:blipFill>
          <a:blip r:embed="rId4">
            <a:alphaModFix/>
          </a:blip>
          <a:stretch>
            <a:fillRect/>
          </a:stretch>
        </p:blipFill>
        <p:spPr>
          <a:xfrm>
            <a:off x="0" y="3762900"/>
            <a:ext cx="1752025" cy="1380600"/>
          </a:xfrm>
          <a:prstGeom prst="rect">
            <a:avLst/>
          </a:prstGeom>
          <a:noFill/>
          <a:ln>
            <a:noFill/>
          </a:ln>
        </p:spPr>
      </p:pic>
      <p:sp>
        <p:nvSpPr>
          <p:cNvPr id="222" name="Google Shape;222;p30"/>
          <p:cNvSpPr txBox="1">
            <a:spLocks noGrp="1"/>
          </p:cNvSpPr>
          <p:nvPr>
            <p:ph type="title"/>
          </p:nvPr>
        </p:nvSpPr>
        <p:spPr>
          <a:xfrm>
            <a:off x="1475950" y="654425"/>
            <a:ext cx="6950400" cy="618300"/>
          </a:xfrm>
          <a:prstGeom prst="rect">
            <a:avLst/>
          </a:prstGeom>
        </p:spPr>
        <p:txBody>
          <a:bodyPr spcFirstLastPara="1" wrap="square" lIns="91425" tIns="91425" rIns="91425" bIns="91425" anchor="b" anchorCtr="0">
            <a:noAutofit/>
          </a:bodyPr>
          <a:lstStyle/>
          <a:p>
            <a:pPr marL="0" lvl="0" indent="0" rtl="0">
              <a:lnSpc>
                <a:spcPct val="90000"/>
              </a:lnSpc>
              <a:spcBef>
                <a:spcPts val="0"/>
              </a:spcBef>
              <a:spcAft>
                <a:spcPts val="0"/>
              </a:spcAft>
              <a:buNone/>
            </a:pPr>
            <a:r>
              <a:rPr lang="en" sz="3600">
                <a:solidFill>
                  <a:srgbClr val="1D4337"/>
                </a:solidFill>
                <a:latin typeface="Times New Roman"/>
                <a:ea typeface="Times New Roman"/>
                <a:cs typeface="Times New Roman"/>
                <a:sym typeface="Times New Roman"/>
              </a:rPr>
              <a:t>Challenges Faced by Undocumented College Students</a:t>
            </a:r>
            <a:endParaRPr sz="3600">
              <a:solidFill>
                <a:srgbClr val="1D4337"/>
              </a:solidFill>
              <a:latin typeface="Times New Roman"/>
              <a:ea typeface="Times New Roman"/>
              <a:cs typeface="Times New Roman"/>
              <a:sym typeface="Times New Roman"/>
            </a:endParaRPr>
          </a:p>
        </p:txBody>
      </p:sp>
      <p:pic>
        <p:nvPicPr>
          <p:cNvPr id="223" name="Google Shape;223;p30"/>
          <p:cNvPicPr preferRelativeResize="0"/>
          <p:nvPr/>
        </p:nvPicPr>
        <p:blipFill>
          <a:blip r:embed="rId5">
            <a:alphaModFix/>
          </a:blip>
          <a:stretch>
            <a:fillRect/>
          </a:stretch>
        </p:blipFill>
        <p:spPr>
          <a:xfrm>
            <a:off x="1531975" y="1179616"/>
            <a:ext cx="7102800" cy="3341008"/>
          </a:xfrm>
          <a:prstGeom prst="rect">
            <a:avLst/>
          </a:prstGeom>
          <a:noFill/>
          <a:ln>
            <a:noFill/>
          </a:ln>
        </p:spPr>
      </p:pic>
      <p:sp>
        <p:nvSpPr>
          <p:cNvPr id="224" name="Google Shape;224;p30"/>
          <p:cNvSpPr txBox="1"/>
          <p:nvPr/>
        </p:nvSpPr>
        <p:spPr>
          <a:xfrm>
            <a:off x="1531975" y="4520625"/>
            <a:ext cx="6539400" cy="2754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200"/>
              </a:spcBef>
              <a:spcAft>
                <a:spcPts val="0"/>
              </a:spcAft>
              <a:buNone/>
            </a:pPr>
            <a:r>
              <a:rPr lang="en" sz="1100" u="sng">
                <a:solidFill>
                  <a:schemeClr val="hlink"/>
                </a:solidFill>
                <a:latin typeface="Times New Roman"/>
                <a:ea typeface="Times New Roman"/>
                <a:cs typeface="Times New Roman"/>
                <a:sym typeface="Times New Roman"/>
                <a:hlinkClick r:id="rId6"/>
              </a:rPr>
              <a:t>The UndocuScholars Project, The Institute for Immigration, Globalization, &amp; Education, UCLA, In the Shadows of the Ivory Tower: Undocumented Undergraduates and the Liminal State of Immigration Reform, 2014</a:t>
            </a:r>
            <a:endParaRPr sz="1100">
              <a:latin typeface="Times New Roman"/>
              <a:ea typeface="Times New Roman"/>
              <a:cs typeface="Times New Roman"/>
              <a:sym typeface="Times New Roman"/>
            </a:endParaRPr>
          </a:p>
        </p:txBody>
      </p:sp>
      <p:sp>
        <p:nvSpPr>
          <p:cNvPr id="225" name="Google Shape;225;p30"/>
          <p:cNvSpPr/>
          <p:nvPr/>
        </p:nvSpPr>
        <p:spPr>
          <a:xfrm>
            <a:off x="1752025" y="4252400"/>
            <a:ext cx="289500" cy="203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p:nvPr/>
        </p:nvSpPr>
        <p:spPr>
          <a:xfrm>
            <a:off x="161400" y="4525675"/>
            <a:ext cx="2460300" cy="518400"/>
          </a:xfrm>
          <a:prstGeom prst="rect">
            <a:avLst/>
          </a:prstGeom>
          <a:noFill/>
          <a:ln>
            <a:noFill/>
          </a:ln>
        </p:spPr>
        <p:txBody>
          <a:bodyPr spcFirstLastPara="1" wrap="square" lIns="91425" tIns="91425" rIns="91425" bIns="91425" anchor="ctr" anchorCtr="0">
            <a:noAutofit/>
          </a:bodyPr>
          <a:lstStyle/>
          <a:p>
            <a:pPr marL="0" lvl="1" indent="0" rtl="0">
              <a:spcBef>
                <a:spcPts val="0"/>
              </a:spcBef>
              <a:spcAft>
                <a:spcPts val="0"/>
              </a:spcAft>
              <a:buNone/>
            </a:pPr>
            <a:r>
              <a:rPr lang="en" sz="600" u="sng">
                <a:solidFill>
                  <a:srgbClr val="7A8E32"/>
                </a:solidFill>
                <a:latin typeface="Calibri"/>
                <a:ea typeface="Calibri"/>
                <a:cs typeface="Calibri"/>
                <a:sym typeface="Calibri"/>
                <a:hlinkClick r:id="rId3"/>
              </a:rPr>
              <a:t>https://www.americanprogress.org/issues/higher-education/news/2015/03/31/109763/infographic-inside-the-labyrinth-undocumented-students-in-higher-education/</a:t>
            </a:r>
            <a:endParaRPr sz="600">
              <a:solidFill>
                <a:srgbClr val="7A8E32"/>
              </a:solidFill>
            </a:endParaRPr>
          </a:p>
        </p:txBody>
      </p:sp>
      <p:pic>
        <p:nvPicPr>
          <p:cNvPr id="231" name="Google Shape;231;p31" descr="3Open-Graph-862x453.png"/>
          <p:cNvPicPr preferRelativeResize="0"/>
          <p:nvPr/>
        </p:nvPicPr>
        <p:blipFill>
          <a:blip r:embed="rId4">
            <a:alphaModFix/>
          </a:blip>
          <a:stretch>
            <a:fillRect/>
          </a:stretch>
        </p:blipFill>
        <p:spPr>
          <a:xfrm>
            <a:off x="5319350" y="1425475"/>
            <a:ext cx="3672249" cy="1929839"/>
          </a:xfrm>
          <a:prstGeom prst="rect">
            <a:avLst/>
          </a:prstGeom>
          <a:noFill/>
          <a:ln>
            <a:noFill/>
          </a:ln>
        </p:spPr>
      </p:pic>
      <p:sp>
        <p:nvSpPr>
          <p:cNvPr id="232" name="Google Shape;232;p31"/>
          <p:cNvSpPr txBox="1"/>
          <p:nvPr/>
        </p:nvSpPr>
        <p:spPr>
          <a:xfrm>
            <a:off x="5814625" y="3355325"/>
            <a:ext cx="2681700" cy="51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u="sng">
                <a:solidFill>
                  <a:srgbClr val="7A8E32"/>
                </a:solidFill>
                <a:latin typeface="Calibri"/>
                <a:ea typeface="Calibri"/>
                <a:cs typeface="Calibri"/>
                <a:sym typeface="Calibri"/>
                <a:hlinkClick r:id="rId5"/>
              </a:rPr>
              <a:t>weareheretostay.org/resources/mental-health-emergency-toolkit/</a:t>
            </a:r>
            <a:endParaRPr sz="1200">
              <a:solidFill>
                <a:srgbClr val="7A8E32"/>
              </a:solidFill>
              <a:latin typeface="Calibri"/>
              <a:ea typeface="Calibri"/>
              <a:cs typeface="Calibri"/>
              <a:sym typeface="Calibri"/>
            </a:endParaRPr>
          </a:p>
        </p:txBody>
      </p:sp>
      <p:pic>
        <p:nvPicPr>
          <p:cNvPr id="233" name="Google Shape;233;p31" descr="Screen Shot 2017-10-19 at 10.52.39 AM.png"/>
          <p:cNvPicPr preferRelativeResize="0"/>
          <p:nvPr/>
        </p:nvPicPr>
        <p:blipFill>
          <a:blip r:embed="rId6">
            <a:alphaModFix/>
          </a:blip>
          <a:stretch>
            <a:fillRect/>
          </a:stretch>
        </p:blipFill>
        <p:spPr>
          <a:xfrm>
            <a:off x="5307396" y="3965546"/>
            <a:ext cx="3796625" cy="1078525"/>
          </a:xfrm>
          <a:prstGeom prst="rect">
            <a:avLst/>
          </a:prstGeom>
          <a:noFill/>
          <a:ln>
            <a:noFill/>
          </a:ln>
        </p:spPr>
      </p:pic>
      <p:sp>
        <p:nvSpPr>
          <p:cNvPr id="234" name="Google Shape;234;p31"/>
          <p:cNvSpPr txBox="1"/>
          <p:nvPr/>
        </p:nvSpPr>
        <p:spPr>
          <a:xfrm>
            <a:off x="3073575" y="4647600"/>
            <a:ext cx="2304000" cy="39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600" u="sng">
                <a:solidFill>
                  <a:srgbClr val="7A8E32"/>
                </a:solidFill>
                <a:latin typeface="Calibri"/>
                <a:ea typeface="Calibri"/>
                <a:cs typeface="Calibri"/>
                <a:sym typeface="Calibri"/>
                <a:hlinkClick r:id="rId7"/>
              </a:rPr>
              <a:t>https://www.washingtonpost.com/news/monkey-cage/wp/2017/09/06/the-little-known-benefit-of-daca-it-reduced-mental-illness-in-dreamers-children/?utm_term=.964d35a25005</a:t>
            </a:r>
            <a:endParaRPr sz="600">
              <a:solidFill>
                <a:srgbClr val="7A8E32"/>
              </a:solidFill>
              <a:latin typeface="Calibri"/>
              <a:ea typeface="Calibri"/>
              <a:cs typeface="Calibri"/>
              <a:sym typeface="Calibri"/>
            </a:endParaRPr>
          </a:p>
        </p:txBody>
      </p:sp>
      <p:pic>
        <p:nvPicPr>
          <p:cNvPr id="235" name="Google Shape;235;p31"/>
          <p:cNvPicPr preferRelativeResize="0"/>
          <p:nvPr/>
        </p:nvPicPr>
        <p:blipFill>
          <a:blip r:embed="rId8">
            <a:alphaModFix/>
          </a:blip>
          <a:stretch>
            <a:fillRect/>
          </a:stretch>
        </p:blipFill>
        <p:spPr>
          <a:xfrm>
            <a:off x="0" y="0"/>
            <a:ext cx="2315500" cy="1927150"/>
          </a:xfrm>
          <a:prstGeom prst="rect">
            <a:avLst/>
          </a:prstGeom>
          <a:noFill/>
          <a:ln>
            <a:noFill/>
          </a:ln>
        </p:spPr>
      </p:pic>
      <p:sp>
        <p:nvSpPr>
          <p:cNvPr id="236" name="Google Shape;236;p31"/>
          <p:cNvSpPr txBox="1"/>
          <p:nvPr/>
        </p:nvSpPr>
        <p:spPr>
          <a:xfrm>
            <a:off x="1752025" y="80725"/>
            <a:ext cx="6459300" cy="1236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600">
                <a:solidFill>
                  <a:srgbClr val="1D4337"/>
                </a:solidFill>
                <a:latin typeface="Times New Roman"/>
                <a:ea typeface="Times New Roman"/>
                <a:cs typeface="Times New Roman"/>
                <a:sym typeface="Times New Roman"/>
              </a:rPr>
              <a:t>Current Status of Undocumented Students in Higher Ed (cont).</a:t>
            </a:r>
            <a:endParaRPr/>
          </a:p>
        </p:txBody>
      </p:sp>
      <p:pic>
        <p:nvPicPr>
          <p:cNvPr id="237" name="Google Shape;237;p31" descr="CAP_infographic_3 .jpg"/>
          <p:cNvPicPr preferRelativeResize="0"/>
          <p:nvPr/>
        </p:nvPicPr>
        <p:blipFill>
          <a:blip r:embed="rId9">
            <a:alphaModFix/>
          </a:blip>
          <a:stretch>
            <a:fillRect/>
          </a:stretch>
        </p:blipFill>
        <p:spPr>
          <a:xfrm>
            <a:off x="97575" y="1845002"/>
            <a:ext cx="5147075" cy="25483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p:nvPr/>
        </p:nvSpPr>
        <p:spPr>
          <a:xfrm>
            <a:off x="2921100" y="1299625"/>
            <a:ext cx="3149400" cy="3427500"/>
          </a:xfrm>
          <a:prstGeom prst="verticalScroll">
            <a:avLst>
              <a:gd name="adj" fmla="val 12500"/>
            </a:avLst>
          </a:prstGeom>
          <a:solidFill>
            <a:srgbClr val="1D43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80000"/>
              </a:lnSpc>
              <a:spcBef>
                <a:spcPts val="0"/>
              </a:spcBef>
              <a:spcAft>
                <a:spcPts val="0"/>
              </a:spcAft>
              <a:buNone/>
            </a:pPr>
            <a:r>
              <a:rPr lang="en" sz="2000" b="1">
                <a:solidFill>
                  <a:srgbClr val="7A8E32"/>
                </a:solidFill>
                <a:latin typeface="Times New Roman"/>
                <a:ea typeface="Times New Roman"/>
                <a:cs typeface="Times New Roman"/>
                <a:sym typeface="Times New Roman"/>
              </a:rPr>
              <a:t>CA Assembly Bill 540 (2001)</a:t>
            </a:r>
            <a:endParaRPr sz="2000" b="1">
              <a:solidFill>
                <a:srgbClr val="7A8E32"/>
              </a:solidFill>
              <a:latin typeface="Times New Roman"/>
              <a:ea typeface="Times New Roman"/>
              <a:cs typeface="Times New Roman"/>
              <a:sym typeface="Times New Roman"/>
            </a:endParaRPr>
          </a:p>
          <a:p>
            <a:pPr marL="0" lvl="0" indent="0" rtl="0">
              <a:lnSpc>
                <a:spcPct val="80000"/>
              </a:lnSpc>
              <a:spcBef>
                <a:spcPts val="0"/>
              </a:spcBef>
              <a:spcAft>
                <a:spcPts val="0"/>
              </a:spcAft>
              <a:buNone/>
            </a:pPr>
            <a:endParaRPr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Clr>
                <a:schemeClr val="dk1"/>
              </a:buClr>
              <a:buSzPts val="1100"/>
              <a:buFont typeface="Arial"/>
              <a:buNone/>
            </a:pPr>
            <a:r>
              <a:rPr lang="en" sz="1600">
                <a:solidFill>
                  <a:srgbClr val="7A8E32"/>
                </a:solidFill>
                <a:latin typeface="Times New Roman"/>
                <a:ea typeface="Times New Roman"/>
                <a:cs typeface="Times New Roman"/>
                <a:sym typeface="Times New Roman"/>
              </a:rPr>
              <a:t>Allows eligible undocumented CA high school graduates to </a:t>
            </a:r>
            <a:r>
              <a:rPr lang="en" sz="1600" b="1" u="sng">
                <a:solidFill>
                  <a:srgbClr val="7A8E32"/>
                </a:solidFill>
                <a:latin typeface="Times New Roman"/>
                <a:ea typeface="Times New Roman"/>
                <a:cs typeface="Times New Roman"/>
                <a:sym typeface="Times New Roman"/>
              </a:rPr>
              <a:t>pay in-state tuition</a:t>
            </a:r>
            <a:r>
              <a:rPr lang="en" sz="1600">
                <a:solidFill>
                  <a:srgbClr val="7A8E32"/>
                </a:solidFill>
                <a:latin typeface="Times New Roman"/>
                <a:ea typeface="Times New Roman"/>
                <a:cs typeface="Times New Roman"/>
                <a:sym typeface="Times New Roman"/>
              </a:rPr>
              <a:t> regardless of immigration status.</a:t>
            </a:r>
            <a:endParaRPr sz="1600" b="1">
              <a:solidFill>
                <a:srgbClr val="7A8E32"/>
              </a:solidFill>
              <a:latin typeface="Times New Roman"/>
              <a:ea typeface="Times New Roman"/>
              <a:cs typeface="Times New Roman"/>
              <a:sym typeface="Times New Roman"/>
            </a:endParaRPr>
          </a:p>
        </p:txBody>
      </p:sp>
      <p:pic>
        <p:nvPicPr>
          <p:cNvPr id="243" name="Google Shape;243;p32"/>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244" name="Google Shape;244;p32"/>
          <p:cNvPicPr preferRelativeResize="0"/>
          <p:nvPr/>
        </p:nvPicPr>
        <p:blipFill>
          <a:blip r:embed="rId4">
            <a:alphaModFix/>
          </a:blip>
          <a:stretch>
            <a:fillRect/>
          </a:stretch>
        </p:blipFill>
        <p:spPr>
          <a:xfrm>
            <a:off x="0" y="3762900"/>
            <a:ext cx="1752025" cy="1380600"/>
          </a:xfrm>
          <a:prstGeom prst="rect">
            <a:avLst/>
          </a:prstGeom>
          <a:noFill/>
          <a:ln>
            <a:noFill/>
          </a:ln>
        </p:spPr>
      </p:pic>
      <p:sp>
        <p:nvSpPr>
          <p:cNvPr id="245" name="Google Shape;245;p32"/>
          <p:cNvSpPr txBox="1">
            <a:spLocks noGrp="1"/>
          </p:cNvSpPr>
          <p:nvPr>
            <p:ph type="title"/>
          </p:nvPr>
        </p:nvSpPr>
        <p:spPr>
          <a:xfrm>
            <a:off x="1752025" y="229975"/>
            <a:ext cx="60243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solidFill>
                  <a:srgbClr val="1D4337"/>
                </a:solidFill>
                <a:latin typeface="Times New Roman"/>
                <a:ea typeface="Times New Roman"/>
                <a:cs typeface="Times New Roman"/>
                <a:sym typeface="Times New Roman"/>
              </a:rPr>
              <a:t>Legal Basics: AB 540 (2001)</a:t>
            </a:r>
            <a:endParaRPr sz="3600">
              <a:solidFill>
                <a:srgbClr val="1D4337"/>
              </a:solidFill>
              <a:latin typeface="Times New Roman"/>
              <a:ea typeface="Times New Roman"/>
              <a:cs typeface="Times New Roman"/>
              <a:sym typeface="Times New Roman"/>
            </a:endParaRPr>
          </a:p>
        </p:txBody>
      </p:sp>
      <p:sp>
        <p:nvSpPr>
          <p:cNvPr id="246" name="Google Shape;246;p32"/>
          <p:cNvSpPr txBox="1"/>
          <p:nvPr/>
        </p:nvSpPr>
        <p:spPr>
          <a:xfrm>
            <a:off x="6676100" y="1927150"/>
            <a:ext cx="2037600" cy="109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u="sng">
                <a:solidFill>
                  <a:srgbClr val="7A8E32"/>
                </a:solidFill>
                <a:latin typeface="Times New Roman"/>
                <a:ea typeface="Times New Roman"/>
                <a:cs typeface="Times New Roman"/>
                <a:sym typeface="Times New Roman"/>
                <a:hlinkClick r:id="rId5"/>
              </a:rPr>
              <a:t>AB 540 Affidavit </a:t>
            </a:r>
            <a:endParaRPr sz="3000">
              <a:solidFill>
                <a:srgbClr val="7A8E32"/>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3" descr="Screen Shot 2016-09-26 at 10.12.29.png"/>
          <p:cNvPicPr preferRelativeResize="0"/>
          <p:nvPr/>
        </p:nvPicPr>
        <p:blipFill rotWithShape="1">
          <a:blip r:embed="rId3">
            <a:alphaModFix/>
          </a:blip>
          <a:srcRect/>
          <a:stretch/>
        </p:blipFill>
        <p:spPr>
          <a:xfrm>
            <a:off x="4609775" y="1754750"/>
            <a:ext cx="3790824" cy="3029899"/>
          </a:xfrm>
          <a:prstGeom prst="rect">
            <a:avLst/>
          </a:prstGeom>
          <a:noFill/>
          <a:ln>
            <a:noFill/>
          </a:ln>
        </p:spPr>
      </p:pic>
      <p:pic>
        <p:nvPicPr>
          <p:cNvPr id="252" name="Google Shape;252;p33"/>
          <p:cNvPicPr preferRelativeResize="0"/>
          <p:nvPr/>
        </p:nvPicPr>
        <p:blipFill>
          <a:blip r:embed="rId4">
            <a:alphaModFix/>
          </a:blip>
          <a:stretch>
            <a:fillRect/>
          </a:stretch>
        </p:blipFill>
        <p:spPr>
          <a:xfrm>
            <a:off x="0" y="0"/>
            <a:ext cx="2315500" cy="1927150"/>
          </a:xfrm>
          <a:prstGeom prst="rect">
            <a:avLst/>
          </a:prstGeom>
          <a:noFill/>
          <a:ln>
            <a:noFill/>
          </a:ln>
        </p:spPr>
      </p:pic>
      <p:pic>
        <p:nvPicPr>
          <p:cNvPr id="253" name="Google Shape;253;p33"/>
          <p:cNvPicPr preferRelativeResize="0"/>
          <p:nvPr/>
        </p:nvPicPr>
        <p:blipFill>
          <a:blip r:embed="rId5">
            <a:alphaModFix/>
          </a:blip>
          <a:stretch>
            <a:fillRect/>
          </a:stretch>
        </p:blipFill>
        <p:spPr>
          <a:xfrm>
            <a:off x="0" y="3762900"/>
            <a:ext cx="1752025" cy="1380600"/>
          </a:xfrm>
          <a:prstGeom prst="rect">
            <a:avLst/>
          </a:prstGeom>
          <a:noFill/>
          <a:ln>
            <a:noFill/>
          </a:ln>
        </p:spPr>
      </p:pic>
      <p:sp>
        <p:nvSpPr>
          <p:cNvPr id="254" name="Google Shape;254;p33"/>
          <p:cNvSpPr txBox="1">
            <a:spLocks noGrp="1"/>
          </p:cNvSpPr>
          <p:nvPr>
            <p:ph type="title"/>
          </p:nvPr>
        </p:nvSpPr>
        <p:spPr>
          <a:xfrm>
            <a:off x="1686850" y="348700"/>
            <a:ext cx="64602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a:solidFill>
                  <a:srgbClr val="1D4337"/>
                </a:solidFill>
                <a:latin typeface="Times New Roman"/>
                <a:ea typeface="Times New Roman"/>
                <a:cs typeface="Times New Roman"/>
                <a:sym typeface="Times New Roman"/>
              </a:rPr>
              <a:t>Legal Basics: The CA Dream Act </a:t>
            </a:r>
            <a:br>
              <a:rPr lang="en" sz="3200">
                <a:solidFill>
                  <a:srgbClr val="1D4337"/>
                </a:solidFill>
                <a:latin typeface="Times New Roman"/>
                <a:ea typeface="Times New Roman"/>
                <a:cs typeface="Times New Roman"/>
                <a:sym typeface="Times New Roman"/>
              </a:rPr>
            </a:br>
            <a:r>
              <a:rPr lang="en" sz="3200">
                <a:solidFill>
                  <a:srgbClr val="1D4337"/>
                </a:solidFill>
                <a:latin typeface="Times New Roman"/>
                <a:ea typeface="Times New Roman"/>
                <a:cs typeface="Times New Roman"/>
                <a:sym typeface="Times New Roman"/>
              </a:rPr>
              <a:t>(2012 &amp; 2013)</a:t>
            </a:r>
            <a:endParaRPr sz="3200">
              <a:solidFill>
                <a:srgbClr val="1D4337"/>
              </a:solidFill>
              <a:latin typeface="Times New Roman"/>
              <a:ea typeface="Times New Roman"/>
              <a:cs typeface="Times New Roman"/>
              <a:sym typeface="Times New Roman"/>
            </a:endParaRPr>
          </a:p>
        </p:txBody>
      </p:sp>
      <p:sp>
        <p:nvSpPr>
          <p:cNvPr id="255" name="Google Shape;255;p33"/>
          <p:cNvSpPr/>
          <p:nvPr/>
        </p:nvSpPr>
        <p:spPr>
          <a:xfrm>
            <a:off x="1397100" y="1451975"/>
            <a:ext cx="3149400" cy="3427500"/>
          </a:xfrm>
          <a:prstGeom prst="verticalScroll">
            <a:avLst>
              <a:gd name="adj" fmla="val 12500"/>
            </a:avLst>
          </a:prstGeom>
          <a:solidFill>
            <a:srgbClr val="1D43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80000"/>
              </a:lnSpc>
              <a:spcBef>
                <a:spcPts val="434"/>
              </a:spcBef>
              <a:spcAft>
                <a:spcPts val="0"/>
              </a:spcAft>
              <a:buClr>
                <a:schemeClr val="dk1"/>
              </a:buClr>
              <a:buFont typeface="Arial"/>
              <a:buNone/>
            </a:pPr>
            <a:r>
              <a:rPr lang="en" sz="2000" b="1">
                <a:solidFill>
                  <a:srgbClr val="7A8E32"/>
                </a:solidFill>
                <a:latin typeface="Times New Roman"/>
                <a:ea typeface="Times New Roman"/>
                <a:cs typeface="Times New Roman"/>
                <a:sym typeface="Times New Roman"/>
              </a:rPr>
              <a:t>CA Assembly Bill 130 &amp; 131 (Dream Act, 2012 &amp; 2013)</a:t>
            </a:r>
            <a:endParaRPr sz="2000"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Clr>
                <a:schemeClr val="dk1"/>
              </a:buClr>
              <a:buFont typeface="Arial"/>
              <a:buNone/>
            </a:pPr>
            <a:endParaRPr sz="1800"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None/>
            </a:pPr>
            <a:r>
              <a:rPr lang="en" sz="1600">
                <a:solidFill>
                  <a:srgbClr val="7A8E32"/>
                </a:solidFill>
                <a:latin typeface="Times New Roman"/>
                <a:ea typeface="Times New Roman"/>
                <a:cs typeface="Times New Roman"/>
                <a:sym typeface="Times New Roman"/>
              </a:rPr>
              <a:t>Allows eligible </a:t>
            </a:r>
            <a:r>
              <a:rPr lang="en" sz="1600" b="1">
                <a:solidFill>
                  <a:srgbClr val="7A8E32"/>
                </a:solidFill>
                <a:latin typeface="Times New Roman"/>
                <a:ea typeface="Times New Roman"/>
                <a:cs typeface="Times New Roman"/>
                <a:sym typeface="Times New Roman"/>
              </a:rPr>
              <a:t>AB 540 </a:t>
            </a:r>
            <a:r>
              <a:rPr lang="en" sz="1600">
                <a:solidFill>
                  <a:srgbClr val="7A8E32"/>
                </a:solidFill>
                <a:latin typeface="Times New Roman"/>
                <a:ea typeface="Times New Roman"/>
                <a:cs typeface="Times New Roman"/>
                <a:sym typeface="Times New Roman"/>
              </a:rPr>
              <a:t>students access to some types of </a:t>
            </a:r>
            <a:r>
              <a:rPr lang="en" sz="1600" b="1" u="sng">
                <a:solidFill>
                  <a:srgbClr val="7A8E32"/>
                </a:solidFill>
                <a:latin typeface="Times New Roman"/>
                <a:ea typeface="Times New Roman"/>
                <a:cs typeface="Times New Roman"/>
                <a:sym typeface="Times New Roman"/>
              </a:rPr>
              <a:t>CA financial aid and scholarships</a:t>
            </a:r>
            <a:r>
              <a:rPr lang="en" sz="1600">
                <a:solidFill>
                  <a:srgbClr val="7A8E32"/>
                </a:solidFill>
                <a:latin typeface="Times New Roman"/>
                <a:ea typeface="Times New Roman"/>
                <a:cs typeface="Times New Roman"/>
                <a:sym typeface="Times New Roman"/>
              </a:rPr>
              <a:t>. </a:t>
            </a:r>
            <a:endParaRPr sz="1600">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rtl="0">
              <a:spcBef>
                <a:spcPts val="0"/>
              </a:spcBef>
              <a:spcAft>
                <a:spcPts val="0"/>
              </a:spcAft>
              <a:buNone/>
            </a:pP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4"/>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262" name="Google Shape;262;p34"/>
          <p:cNvPicPr preferRelativeResize="0"/>
          <p:nvPr/>
        </p:nvPicPr>
        <p:blipFill>
          <a:blip r:embed="rId4">
            <a:alphaModFix/>
          </a:blip>
          <a:stretch>
            <a:fillRect/>
          </a:stretch>
        </p:blipFill>
        <p:spPr>
          <a:xfrm>
            <a:off x="0" y="3762900"/>
            <a:ext cx="1752025" cy="1380600"/>
          </a:xfrm>
          <a:prstGeom prst="rect">
            <a:avLst/>
          </a:prstGeom>
          <a:noFill/>
          <a:ln>
            <a:noFill/>
          </a:ln>
        </p:spPr>
      </p:pic>
      <p:sp>
        <p:nvSpPr>
          <p:cNvPr id="263" name="Google Shape;263;p34"/>
          <p:cNvSpPr txBox="1">
            <a:spLocks noGrp="1"/>
          </p:cNvSpPr>
          <p:nvPr>
            <p:ph type="title"/>
          </p:nvPr>
        </p:nvSpPr>
        <p:spPr>
          <a:xfrm>
            <a:off x="1951400" y="240175"/>
            <a:ext cx="25383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3200">
                <a:solidFill>
                  <a:srgbClr val="1D4337"/>
                </a:solidFill>
                <a:latin typeface="Times New Roman"/>
                <a:ea typeface="Times New Roman"/>
                <a:cs typeface="Times New Roman"/>
                <a:sym typeface="Times New Roman"/>
              </a:rPr>
              <a:t>Legal Basics: DACA (2012)</a:t>
            </a:r>
            <a:endParaRPr sz="3000" i="0" u="none" strike="noStrike" cap="none">
              <a:solidFill>
                <a:srgbClr val="1D4337"/>
              </a:solidFill>
              <a:latin typeface="Times New Roman"/>
              <a:ea typeface="Times New Roman"/>
              <a:cs typeface="Times New Roman"/>
              <a:sym typeface="Times New Roman"/>
            </a:endParaRPr>
          </a:p>
        </p:txBody>
      </p:sp>
      <p:pic>
        <p:nvPicPr>
          <p:cNvPr id="264" name="Google Shape;264;p34"/>
          <p:cNvPicPr preferRelativeResize="0"/>
          <p:nvPr/>
        </p:nvPicPr>
        <p:blipFill>
          <a:blip r:embed="rId5">
            <a:alphaModFix/>
          </a:blip>
          <a:stretch>
            <a:fillRect/>
          </a:stretch>
        </p:blipFill>
        <p:spPr>
          <a:xfrm>
            <a:off x="4927613" y="0"/>
            <a:ext cx="3911187" cy="5143500"/>
          </a:xfrm>
          <a:prstGeom prst="rect">
            <a:avLst/>
          </a:prstGeom>
          <a:noFill/>
          <a:ln>
            <a:noFill/>
          </a:ln>
        </p:spPr>
      </p:pic>
      <p:sp>
        <p:nvSpPr>
          <p:cNvPr id="265" name="Google Shape;265;p34"/>
          <p:cNvSpPr/>
          <p:nvPr/>
        </p:nvSpPr>
        <p:spPr>
          <a:xfrm>
            <a:off x="1592300" y="1596425"/>
            <a:ext cx="2897400" cy="3182700"/>
          </a:xfrm>
          <a:prstGeom prst="verticalScroll">
            <a:avLst>
              <a:gd name="adj" fmla="val 12500"/>
            </a:avLst>
          </a:prstGeom>
          <a:solidFill>
            <a:srgbClr val="1D43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80000"/>
              </a:lnSpc>
              <a:spcBef>
                <a:spcPts val="0"/>
              </a:spcBef>
              <a:spcAft>
                <a:spcPts val="0"/>
              </a:spcAft>
              <a:buNone/>
            </a:pPr>
            <a:endParaRPr sz="1700" b="1">
              <a:solidFill>
                <a:schemeClr val="dk1"/>
              </a:solidFill>
              <a:latin typeface="Open Sans"/>
              <a:ea typeface="Open Sans"/>
              <a:cs typeface="Open Sans"/>
              <a:sym typeface="Open Sans"/>
            </a:endParaRPr>
          </a:p>
          <a:p>
            <a:pPr marL="0" lvl="0" indent="0" rtl="0">
              <a:lnSpc>
                <a:spcPct val="80000"/>
              </a:lnSpc>
              <a:spcBef>
                <a:spcPts val="0"/>
              </a:spcBef>
              <a:spcAft>
                <a:spcPts val="0"/>
              </a:spcAft>
              <a:buNone/>
            </a:pPr>
            <a:endParaRPr sz="1700" b="1">
              <a:solidFill>
                <a:schemeClr val="dk1"/>
              </a:solidFill>
              <a:latin typeface="Open Sans"/>
              <a:ea typeface="Open Sans"/>
              <a:cs typeface="Open Sans"/>
              <a:sym typeface="Open Sans"/>
            </a:endParaRPr>
          </a:p>
          <a:p>
            <a:pPr marL="0" lvl="0" indent="0" rtl="0">
              <a:lnSpc>
                <a:spcPct val="80000"/>
              </a:lnSpc>
              <a:spcBef>
                <a:spcPts val="0"/>
              </a:spcBef>
              <a:spcAft>
                <a:spcPts val="0"/>
              </a:spcAft>
              <a:buNone/>
            </a:pPr>
            <a:endParaRPr sz="1700" b="1">
              <a:solidFill>
                <a:srgbClr val="7A8E32"/>
              </a:solidFill>
              <a:latin typeface="Times New Roman"/>
              <a:ea typeface="Times New Roman"/>
              <a:cs typeface="Times New Roman"/>
              <a:sym typeface="Times New Roman"/>
            </a:endParaRPr>
          </a:p>
          <a:p>
            <a:pPr marL="0" lvl="0" indent="0" rtl="0">
              <a:lnSpc>
                <a:spcPct val="80000"/>
              </a:lnSpc>
              <a:spcBef>
                <a:spcPts val="0"/>
              </a:spcBef>
              <a:spcAft>
                <a:spcPts val="0"/>
              </a:spcAft>
              <a:buClr>
                <a:schemeClr val="dk1"/>
              </a:buClr>
              <a:buSzPts val="1100"/>
              <a:buFont typeface="Arial"/>
              <a:buNone/>
            </a:pPr>
            <a:r>
              <a:rPr lang="en" sz="1800" b="1">
                <a:solidFill>
                  <a:srgbClr val="7A8E32"/>
                </a:solidFill>
                <a:latin typeface="Times New Roman"/>
                <a:ea typeface="Times New Roman"/>
                <a:cs typeface="Times New Roman"/>
                <a:sym typeface="Times New Roman"/>
              </a:rPr>
              <a:t>DACA (Deferred Action for Childhood Arrivals)</a:t>
            </a:r>
            <a:endParaRPr sz="1800" b="1">
              <a:solidFill>
                <a:srgbClr val="7A8E32"/>
              </a:solidFill>
              <a:latin typeface="Times New Roman"/>
              <a:ea typeface="Times New Roman"/>
              <a:cs typeface="Times New Roman"/>
              <a:sym typeface="Times New Roman"/>
            </a:endParaRPr>
          </a:p>
          <a:p>
            <a:pPr marL="0" lvl="0" indent="0" rtl="0">
              <a:lnSpc>
                <a:spcPct val="80000"/>
              </a:lnSpc>
              <a:spcBef>
                <a:spcPts val="0"/>
              </a:spcBef>
              <a:spcAft>
                <a:spcPts val="0"/>
              </a:spcAft>
              <a:buClr>
                <a:schemeClr val="dk1"/>
              </a:buClr>
              <a:buSzPts val="1100"/>
              <a:buFont typeface="Arial"/>
              <a:buNone/>
            </a:pPr>
            <a:endParaRPr sz="800"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None/>
            </a:pPr>
            <a:r>
              <a:rPr lang="en">
                <a:solidFill>
                  <a:srgbClr val="7A8E32"/>
                </a:solidFill>
                <a:latin typeface="Times New Roman"/>
                <a:ea typeface="Times New Roman"/>
                <a:cs typeface="Times New Roman"/>
                <a:sym typeface="Times New Roman"/>
              </a:rPr>
              <a:t>Federal executive order that allows some undocumented youth who are “in school” or who have a high school diploma/equivalent to receive a </a:t>
            </a:r>
            <a:r>
              <a:rPr lang="en" b="1" u="sng">
                <a:solidFill>
                  <a:srgbClr val="7A8E32"/>
                </a:solidFill>
                <a:latin typeface="Times New Roman"/>
                <a:ea typeface="Times New Roman"/>
                <a:cs typeface="Times New Roman"/>
                <a:sym typeface="Times New Roman"/>
              </a:rPr>
              <a:t>temporary deferral from deportation</a:t>
            </a:r>
            <a:r>
              <a:rPr lang="en">
                <a:solidFill>
                  <a:srgbClr val="7A8E32"/>
                </a:solidFill>
                <a:latin typeface="Times New Roman"/>
                <a:ea typeface="Times New Roman"/>
                <a:cs typeface="Times New Roman"/>
                <a:sym typeface="Times New Roman"/>
              </a:rPr>
              <a:t> and </a:t>
            </a:r>
            <a:r>
              <a:rPr lang="en" b="1" u="sng">
                <a:solidFill>
                  <a:srgbClr val="7A8E32"/>
                </a:solidFill>
                <a:latin typeface="Times New Roman"/>
                <a:ea typeface="Times New Roman"/>
                <a:cs typeface="Times New Roman"/>
                <a:sym typeface="Times New Roman"/>
              </a:rPr>
              <a:t>be eligible to work.</a:t>
            </a:r>
            <a:endParaRPr>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None/>
            </a:pPr>
            <a:endParaRPr>
              <a:solidFill>
                <a:schemeClr val="dk1"/>
              </a:solidFill>
              <a:latin typeface="Open Sans"/>
              <a:ea typeface="Open Sans"/>
              <a:cs typeface="Open Sans"/>
              <a:sym typeface="Open Sans"/>
            </a:endParaRPr>
          </a:p>
          <a:p>
            <a:pPr marL="342900" lvl="0" indent="-215900" rtl="0">
              <a:lnSpc>
                <a:spcPct val="80000"/>
              </a:lnSpc>
              <a:spcBef>
                <a:spcPts val="434"/>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0" y="0"/>
            <a:ext cx="2315500" cy="1927150"/>
          </a:xfrm>
          <a:prstGeom prst="rect">
            <a:avLst/>
          </a:prstGeom>
          <a:noFill/>
          <a:ln>
            <a:noFill/>
          </a:ln>
        </p:spPr>
      </p:pic>
      <p:sp>
        <p:nvSpPr>
          <p:cNvPr id="94" name="Google Shape;94;p17"/>
          <p:cNvSpPr txBox="1">
            <a:spLocks noGrp="1"/>
          </p:cNvSpPr>
          <p:nvPr>
            <p:ph type="title"/>
          </p:nvPr>
        </p:nvSpPr>
        <p:spPr>
          <a:xfrm>
            <a:off x="1447600" y="467550"/>
            <a:ext cx="75636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300">
                <a:solidFill>
                  <a:srgbClr val="1D4337"/>
                </a:solidFill>
                <a:latin typeface="Times New Roman"/>
                <a:ea typeface="Times New Roman"/>
                <a:cs typeface="Times New Roman"/>
                <a:sym typeface="Times New Roman"/>
              </a:rPr>
              <a:t>UndocuAlly Trainings at Cuesta College</a:t>
            </a:r>
            <a:endParaRPr sz="3300">
              <a:solidFill>
                <a:srgbClr val="1D4337"/>
              </a:solidFill>
              <a:latin typeface="Times New Roman"/>
              <a:ea typeface="Times New Roman"/>
              <a:cs typeface="Times New Roman"/>
              <a:sym typeface="Times New Roman"/>
            </a:endParaRPr>
          </a:p>
        </p:txBody>
      </p:sp>
      <p:pic>
        <p:nvPicPr>
          <p:cNvPr id="95" name="Google Shape;95;p17" descr="Screen Shot 2017-08-22 at 1.37.33 PM.png"/>
          <p:cNvPicPr preferRelativeResize="0"/>
          <p:nvPr/>
        </p:nvPicPr>
        <p:blipFill>
          <a:blip r:embed="rId4">
            <a:alphaModFix/>
          </a:blip>
          <a:stretch>
            <a:fillRect/>
          </a:stretch>
        </p:blipFill>
        <p:spPr>
          <a:xfrm>
            <a:off x="0" y="4313850"/>
            <a:ext cx="9143999" cy="829651"/>
          </a:xfrm>
          <a:prstGeom prst="rect">
            <a:avLst/>
          </a:prstGeom>
          <a:noFill/>
          <a:ln>
            <a:noFill/>
          </a:ln>
        </p:spPr>
      </p:pic>
      <p:sp>
        <p:nvSpPr>
          <p:cNvPr id="96" name="Google Shape;96;p17"/>
          <p:cNvSpPr txBox="1">
            <a:spLocks noGrp="1"/>
          </p:cNvSpPr>
          <p:nvPr>
            <p:ph type="body" idx="1"/>
          </p:nvPr>
        </p:nvSpPr>
        <p:spPr>
          <a:xfrm>
            <a:off x="464100" y="1684275"/>
            <a:ext cx="8520600" cy="2324700"/>
          </a:xfrm>
          <a:prstGeom prst="rect">
            <a:avLst/>
          </a:prstGeom>
        </p:spPr>
        <p:txBody>
          <a:bodyPr spcFirstLastPara="1" wrap="square" lIns="91425" tIns="91425" rIns="91425" bIns="91425" anchor="t" anchorCtr="0">
            <a:noAutofit/>
          </a:bodyPr>
          <a:lstStyle/>
          <a:p>
            <a:pPr marL="457200" lvl="0" indent="-381000" rtl="0">
              <a:lnSpc>
                <a:spcPct val="100000"/>
              </a:lnSpc>
              <a:spcBef>
                <a:spcPts val="280"/>
              </a:spcBef>
              <a:spcAft>
                <a:spcPts val="0"/>
              </a:spcAft>
              <a:buClr>
                <a:srgbClr val="7A8E32"/>
              </a:buClr>
              <a:buSzPts val="2400"/>
              <a:buFont typeface="Times New Roman"/>
              <a:buChar char="●"/>
            </a:pPr>
            <a:r>
              <a:rPr lang="en" sz="2400">
                <a:solidFill>
                  <a:srgbClr val="1D4337"/>
                </a:solidFill>
                <a:latin typeface="Times New Roman"/>
                <a:ea typeface="Times New Roman"/>
                <a:cs typeface="Times New Roman"/>
                <a:sym typeface="Times New Roman"/>
              </a:rPr>
              <a:t>Originally trained by Dr. Elena Macias, former Special Assistant to the President at CSU Long Beach in 2015</a:t>
            </a:r>
            <a:endParaRPr sz="2400">
              <a:solidFill>
                <a:srgbClr val="1D4337"/>
              </a:solidFill>
              <a:latin typeface="Times New Roman"/>
              <a:ea typeface="Times New Roman"/>
              <a:cs typeface="Times New Roman"/>
              <a:sym typeface="Times New Roman"/>
            </a:endParaRPr>
          </a:p>
          <a:p>
            <a:pPr marL="914400" lvl="1" indent="-381000" rtl="0">
              <a:lnSpc>
                <a:spcPct val="100000"/>
              </a:lnSpc>
              <a:spcBef>
                <a:spcPts val="0"/>
              </a:spcBef>
              <a:spcAft>
                <a:spcPts val="0"/>
              </a:spcAft>
              <a:buClr>
                <a:srgbClr val="7A8E32"/>
              </a:buClr>
              <a:buSzPts val="2400"/>
              <a:buFont typeface="Times New Roman"/>
              <a:buChar char="○"/>
            </a:pPr>
            <a:r>
              <a:rPr lang="en" sz="2400">
                <a:solidFill>
                  <a:srgbClr val="1D4337"/>
                </a:solidFill>
                <a:latin typeface="Times New Roman"/>
                <a:ea typeface="Times New Roman"/>
                <a:cs typeface="Times New Roman"/>
                <a:sym typeface="Times New Roman"/>
              </a:rPr>
              <a:t>AB540 Ally Training Project Lead</a:t>
            </a:r>
            <a:endParaRPr sz="2400">
              <a:solidFill>
                <a:srgbClr val="1D4337"/>
              </a:solidFill>
              <a:latin typeface="Times New Roman"/>
              <a:ea typeface="Times New Roman"/>
              <a:cs typeface="Times New Roman"/>
              <a:sym typeface="Times New Roman"/>
            </a:endParaRPr>
          </a:p>
          <a:p>
            <a:pPr marL="1371600" lvl="2" indent="-381000" rtl="0">
              <a:lnSpc>
                <a:spcPct val="100000"/>
              </a:lnSpc>
              <a:spcBef>
                <a:spcPts val="0"/>
              </a:spcBef>
              <a:spcAft>
                <a:spcPts val="0"/>
              </a:spcAft>
              <a:buClr>
                <a:srgbClr val="7A8E32"/>
              </a:buClr>
              <a:buSzPts val="2400"/>
              <a:buFont typeface="Times New Roman"/>
              <a:buChar char="■"/>
            </a:pPr>
            <a:r>
              <a:rPr lang="en" sz="2400" u="sng">
                <a:solidFill>
                  <a:srgbClr val="7A8E32"/>
                </a:solidFill>
                <a:latin typeface="Times New Roman"/>
                <a:ea typeface="Times New Roman"/>
                <a:cs typeface="Times New Roman"/>
                <a:sym typeface="Times New Roman"/>
                <a:hlinkClick r:id="rId5"/>
              </a:rPr>
              <a:t>Ab540.com</a:t>
            </a:r>
            <a:r>
              <a:rPr lang="en" sz="2400">
                <a:solidFill>
                  <a:srgbClr val="7A8E32"/>
                </a:solidFill>
                <a:latin typeface="Times New Roman"/>
                <a:ea typeface="Times New Roman"/>
                <a:cs typeface="Times New Roman"/>
                <a:sym typeface="Times New Roman"/>
              </a:rPr>
              <a:t> </a:t>
            </a:r>
            <a:r>
              <a:rPr lang="en" sz="2400">
                <a:latin typeface="Times New Roman"/>
                <a:ea typeface="Times New Roman"/>
                <a:cs typeface="Times New Roman"/>
                <a:sym typeface="Times New Roman"/>
              </a:rPr>
              <a:t>| </a:t>
            </a:r>
            <a:r>
              <a:rPr lang="en" sz="2400" u="sng">
                <a:solidFill>
                  <a:srgbClr val="7A8E32"/>
                </a:solidFill>
                <a:highlight>
                  <a:srgbClr val="FFFFFF"/>
                </a:highlight>
                <a:latin typeface="Times New Roman"/>
                <a:ea typeface="Times New Roman"/>
                <a:cs typeface="Times New Roman"/>
                <a:sym typeface="Times New Roman"/>
                <a:hlinkClick r:id="rId6"/>
              </a:rPr>
              <a:t>elena.macias@ab540.com</a:t>
            </a:r>
            <a:r>
              <a:rPr lang="en" sz="2400" u="sng">
                <a:solidFill>
                  <a:schemeClr val="hlink"/>
                </a:solidFill>
                <a:highlight>
                  <a:srgbClr val="FFFFFF"/>
                </a:highlight>
                <a:latin typeface="Times New Roman"/>
                <a:ea typeface="Times New Roman"/>
                <a:cs typeface="Times New Roman"/>
                <a:sym typeface="Times New Roman"/>
                <a:hlinkClick r:id="rId6"/>
              </a:rPr>
              <a:t> </a:t>
            </a:r>
            <a:endParaRPr sz="2400">
              <a:latin typeface="Times New Roman"/>
              <a:ea typeface="Times New Roman"/>
              <a:cs typeface="Times New Roman"/>
              <a:sym typeface="Times New Roman"/>
            </a:endParaRPr>
          </a:p>
          <a:p>
            <a:pPr marL="457200" lvl="0" indent="-381000" rtl="0">
              <a:lnSpc>
                <a:spcPct val="100000"/>
              </a:lnSpc>
              <a:spcBef>
                <a:spcPts val="0"/>
              </a:spcBef>
              <a:spcAft>
                <a:spcPts val="0"/>
              </a:spcAft>
              <a:buClr>
                <a:srgbClr val="7A8E32"/>
              </a:buClr>
              <a:buSzPts val="2400"/>
              <a:buFont typeface="Times New Roman"/>
              <a:buChar char="●"/>
            </a:pPr>
            <a:r>
              <a:rPr lang="en" sz="2400">
                <a:solidFill>
                  <a:srgbClr val="1D4337"/>
                </a:solidFill>
                <a:latin typeface="Times New Roman"/>
                <a:ea typeface="Times New Roman"/>
                <a:cs typeface="Times New Roman"/>
                <a:sym typeface="Times New Roman"/>
              </a:rPr>
              <a:t>Adapted training materials to fit our institutions and audiences </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p:nvPr/>
        </p:nvSpPr>
        <p:spPr>
          <a:xfrm>
            <a:off x="4503938" y="2308600"/>
            <a:ext cx="3907500" cy="1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600">
              <a:solidFill>
                <a:srgbClr val="1D4337"/>
              </a:solidFill>
              <a:latin typeface="Calibri"/>
              <a:ea typeface="Calibri"/>
              <a:cs typeface="Calibri"/>
              <a:sym typeface="Calibri"/>
            </a:endParaRPr>
          </a:p>
        </p:txBody>
      </p:sp>
      <p:pic>
        <p:nvPicPr>
          <p:cNvPr id="272" name="Google Shape;272;p35"/>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273" name="Google Shape;273;p35"/>
          <p:cNvPicPr preferRelativeResize="0"/>
          <p:nvPr/>
        </p:nvPicPr>
        <p:blipFill>
          <a:blip r:embed="rId4">
            <a:alphaModFix/>
          </a:blip>
          <a:stretch>
            <a:fillRect/>
          </a:stretch>
        </p:blipFill>
        <p:spPr>
          <a:xfrm>
            <a:off x="0" y="3762900"/>
            <a:ext cx="1752025" cy="1380600"/>
          </a:xfrm>
          <a:prstGeom prst="rect">
            <a:avLst/>
          </a:prstGeom>
          <a:noFill/>
          <a:ln>
            <a:noFill/>
          </a:ln>
        </p:spPr>
      </p:pic>
      <p:sp>
        <p:nvSpPr>
          <p:cNvPr id="274" name="Google Shape;274;p35"/>
          <p:cNvSpPr txBox="1">
            <a:spLocks noGrp="1"/>
          </p:cNvSpPr>
          <p:nvPr>
            <p:ph type="title"/>
          </p:nvPr>
        </p:nvSpPr>
        <p:spPr>
          <a:xfrm>
            <a:off x="1579800" y="16400"/>
            <a:ext cx="47748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3200">
                <a:solidFill>
                  <a:srgbClr val="1D4337"/>
                </a:solidFill>
                <a:latin typeface="Times New Roman"/>
                <a:ea typeface="Times New Roman"/>
                <a:cs typeface="Times New Roman"/>
                <a:sym typeface="Times New Roman"/>
              </a:rPr>
              <a:t>Current Political Context</a:t>
            </a:r>
            <a:endParaRPr sz="3000" i="0" u="none" strike="noStrike" cap="none">
              <a:solidFill>
                <a:srgbClr val="1D4337"/>
              </a:solidFill>
              <a:latin typeface="Times New Roman"/>
              <a:ea typeface="Times New Roman"/>
              <a:cs typeface="Times New Roman"/>
              <a:sym typeface="Times New Roman"/>
            </a:endParaRPr>
          </a:p>
        </p:txBody>
      </p:sp>
      <p:pic>
        <p:nvPicPr>
          <p:cNvPr id="275" name="Google Shape;275;p35"/>
          <p:cNvPicPr preferRelativeResize="0"/>
          <p:nvPr/>
        </p:nvPicPr>
        <p:blipFill>
          <a:blip r:embed="rId5">
            <a:alphaModFix/>
          </a:blip>
          <a:stretch>
            <a:fillRect/>
          </a:stretch>
        </p:blipFill>
        <p:spPr>
          <a:xfrm>
            <a:off x="3841914" y="713486"/>
            <a:ext cx="4860859" cy="1167600"/>
          </a:xfrm>
          <a:prstGeom prst="rect">
            <a:avLst/>
          </a:prstGeom>
          <a:noFill/>
          <a:ln>
            <a:noFill/>
          </a:ln>
        </p:spPr>
      </p:pic>
      <p:pic>
        <p:nvPicPr>
          <p:cNvPr id="276" name="Google Shape;276;p35"/>
          <p:cNvPicPr preferRelativeResize="0"/>
          <p:nvPr/>
        </p:nvPicPr>
        <p:blipFill>
          <a:blip r:embed="rId6">
            <a:alphaModFix/>
          </a:blip>
          <a:stretch>
            <a:fillRect/>
          </a:stretch>
        </p:blipFill>
        <p:spPr>
          <a:xfrm>
            <a:off x="441187" y="2002876"/>
            <a:ext cx="2533074" cy="1684275"/>
          </a:xfrm>
          <a:prstGeom prst="rect">
            <a:avLst/>
          </a:prstGeom>
          <a:noFill/>
          <a:ln>
            <a:noFill/>
          </a:ln>
        </p:spPr>
      </p:pic>
      <p:sp>
        <p:nvSpPr>
          <p:cNvPr id="277" name="Google Shape;277;p35"/>
          <p:cNvSpPr txBox="1"/>
          <p:nvPr/>
        </p:nvSpPr>
        <p:spPr>
          <a:xfrm>
            <a:off x="1752025" y="3927750"/>
            <a:ext cx="3132000" cy="105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350">
                <a:solidFill>
                  <a:srgbClr val="1D4337"/>
                </a:solidFill>
                <a:latin typeface="Times New Roman"/>
                <a:ea typeface="Times New Roman"/>
                <a:cs typeface="Times New Roman"/>
                <a:sym typeface="Times New Roman"/>
              </a:rPr>
              <a:t>“We can’t keep relying on lawsuits and different presidents to come in and upend our lives,” said Bruna Bouhid, a spokeswoman for United We Dream</a:t>
            </a:r>
            <a:endParaRPr>
              <a:solidFill>
                <a:srgbClr val="1D4337"/>
              </a:solidFill>
              <a:latin typeface="Times New Roman"/>
              <a:ea typeface="Times New Roman"/>
              <a:cs typeface="Times New Roman"/>
              <a:sym typeface="Times New Roman"/>
            </a:endParaRPr>
          </a:p>
        </p:txBody>
      </p:sp>
      <p:sp>
        <p:nvSpPr>
          <p:cNvPr id="278" name="Google Shape;278;p35"/>
          <p:cNvSpPr txBox="1"/>
          <p:nvPr/>
        </p:nvSpPr>
        <p:spPr>
          <a:xfrm>
            <a:off x="1915275" y="4816225"/>
            <a:ext cx="1509000" cy="332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640"/>
              </a:spcBef>
              <a:spcAft>
                <a:spcPts val="0"/>
              </a:spcAft>
              <a:buNone/>
            </a:pPr>
            <a:r>
              <a:rPr lang="en" sz="600" u="sng">
                <a:solidFill>
                  <a:srgbClr val="57BB8A"/>
                </a:solidFill>
                <a:latin typeface="Open Sans"/>
                <a:ea typeface="Open Sans"/>
                <a:cs typeface="Open Sans"/>
                <a:sym typeface="Open Sans"/>
                <a:hlinkClick r:id="rId7"/>
              </a:rPr>
              <a:t>DACA Injunction Washington Post</a:t>
            </a:r>
            <a:endParaRPr sz="600">
              <a:solidFill>
                <a:srgbClr val="000000"/>
              </a:solidFill>
              <a:latin typeface="Open Sans"/>
              <a:ea typeface="Open Sans"/>
              <a:cs typeface="Open Sans"/>
              <a:sym typeface="Open Sans"/>
            </a:endParaRPr>
          </a:p>
          <a:p>
            <a:pPr marL="0" lvl="0" indent="0" rtl="0">
              <a:spcBef>
                <a:spcPts val="800"/>
              </a:spcBef>
              <a:spcAft>
                <a:spcPts val="0"/>
              </a:spcAft>
              <a:buNone/>
            </a:pPr>
            <a:endParaRPr sz="1500">
              <a:solidFill>
                <a:srgbClr val="000000"/>
              </a:solidFill>
              <a:latin typeface="Open Sans"/>
              <a:ea typeface="Open Sans"/>
              <a:cs typeface="Open Sans"/>
              <a:sym typeface="Open Sans"/>
            </a:endParaRPr>
          </a:p>
          <a:p>
            <a:pPr marL="0" lvl="0" indent="0" rtl="0">
              <a:spcBef>
                <a:spcPts val="1100"/>
              </a:spcBef>
              <a:spcAft>
                <a:spcPts val="0"/>
              </a:spcAft>
              <a:buNone/>
            </a:pPr>
            <a:endParaRPr sz="1500">
              <a:solidFill>
                <a:srgbClr val="000000"/>
              </a:solidFill>
              <a:latin typeface="Open Sans"/>
              <a:ea typeface="Open Sans"/>
              <a:cs typeface="Open Sans"/>
              <a:sym typeface="Open Sans"/>
            </a:endParaRPr>
          </a:p>
          <a:p>
            <a:pPr marL="342900" lvl="0" indent="63500" rtl="0">
              <a:spcBef>
                <a:spcPts val="640"/>
              </a:spcBef>
              <a:spcAft>
                <a:spcPts val="0"/>
              </a:spcAft>
              <a:buNone/>
            </a:pPr>
            <a:endParaRPr sz="1500">
              <a:solidFill>
                <a:srgbClr val="000000"/>
              </a:solidFill>
              <a:latin typeface="Open Sans"/>
              <a:ea typeface="Open Sans"/>
              <a:cs typeface="Open Sans"/>
              <a:sym typeface="Open Sans"/>
            </a:endParaRPr>
          </a:p>
        </p:txBody>
      </p:sp>
      <p:sp>
        <p:nvSpPr>
          <p:cNvPr id="279" name="Google Shape;279;p35"/>
          <p:cNvSpPr txBox="1"/>
          <p:nvPr/>
        </p:nvSpPr>
        <p:spPr>
          <a:xfrm>
            <a:off x="3560325" y="2605363"/>
            <a:ext cx="2412600" cy="69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u="sng">
                <a:solidFill>
                  <a:srgbClr val="7A8E32"/>
                </a:solidFill>
                <a:latin typeface="Times New Roman"/>
                <a:ea typeface="Times New Roman"/>
                <a:cs typeface="Times New Roman"/>
                <a:sym typeface="Times New Roman"/>
                <a:hlinkClick r:id="rId8"/>
              </a:rPr>
              <a:t>DACA Timeline</a:t>
            </a:r>
            <a:endParaRPr sz="2400">
              <a:solidFill>
                <a:srgbClr val="7A8E32"/>
              </a:solidFill>
              <a:latin typeface="Times New Roman"/>
              <a:ea typeface="Times New Roman"/>
              <a:cs typeface="Times New Roman"/>
              <a:sym typeface="Times New Roman"/>
            </a:endParaRPr>
          </a:p>
        </p:txBody>
      </p:sp>
      <p:pic>
        <p:nvPicPr>
          <p:cNvPr id="280" name="Google Shape;280;p35"/>
          <p:cNvPicPr preferRelativeResize="0"/>
          <p:nvPr/>
        </p:nvPicPr>
        <p:blipFill>
          <a:blip r:embed="rId9">
            <a:alphaModFix/>
          </a:blip>
          <a:stretch>
            <a:fillRect/>
          </a:stretch>
        </p:blipFill>
        <p:spPr>
          <a:xfrm>
            <a:off x="5972925" y="1663219"/>
            <a:ext cx="3131999" cy="34666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6"/>
          <p:cNvPicPr preferRelativeResize="0"/>
          <p:nvPr/>
        </p:nvPicPr>
        <p:blipFill>
          <a:blip r:embed="rId3">
            <a:alphaModFix/>
          </a:blip>
          <a:stretch>
            <a:fillRect/>
          </a:stretch>
        </p:blipFill>
        <p:spPr>
          <a:xfrm>
            <a:off x="0" y="0"/>
            <a:ext cx="2315500" cy="1927150"/>
          </a:xfrm>
          <a:prstGeom prst="rect">
            <a:avLst/>
          </a:prstGeom>
          <a:noFill/>
          <a:ln>
            <a:noFill/>
          </a:ln>
        </p:spPr>
      </p:pic>
      <p:sp>
        <p:nvSpPr>
          <p:cNvPr id="286" name="Google Shape;286;p36"/>
          <p:cNvSpPr txBox="1">
            <a:spLocks noGrp="1"/>
          </p:cNvSpPr>
          <p:nvPr>
            <p:ph type="title"/>
          </p:nvPr>
        </p:nvSpPr>
        <p:spPr>
          <a:xfrm>
            <a:off x="2369100" y="87325"/>
            <a:ext cx="50976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solidFill>
                  <a:srgbClr val="1D4337"/>
                </a:solidFill>
                <a:latin typeface="Times New Roman"/>
                <a:ea typeface="Times New Roman"/>
                <a:cs typeface="Times New Roman"/>
                <a:sym typeface="Times New Roman"/>
              </a:rPr>
              <a:t>Review: Legal Basics</a:t>
            </a:r>
            <a:endParaRPr sz="3600">
              <a:solidFill>
                <a:srgbClr val="1D4337"/>
              </a:solidFill>
              <a:latin typeface="Times New Roman"/>
              <a:ea typeface="Times New Roman"/>
              <a:cs typeface="Times New Roman"/>
              <a:sym typeface="Times New Roman"/>
            </a:endParaRPr>
          </a:p>
        </p:txBody>
      </p:sp>
      <p:sp>
        <p:nvSpPr>
          <p:cNvPr id="287" name="Google Shape;287;p36"/>
          <p:cNvSpPr/>
          <p:nvPr/>
        </p:nvSpPr>
        <p:spPr>
          <a:xfrm>
            <a:off x="106325" y="1927150"/>
            <a:ext cx="2897400" cy="3182700"/>
          </a:xfrm>
          <a:prstGeom prst="verticalScroll">
            <a:avLst>
              <a:gd name="adj" fmla="val 12500"/>
            </a:avLst>
          </a:prstGeom>
          <a:solidFill>
            <a:srgbClr val="1D43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80000"/>
              </a:lnSpc>
              <a:spcBef>
                <a:spcPts val="0"/>
              </a:spcBef>
              <a:spcAft>
                <a:spcPts val="0"/>
              </a:spcAft>
              <a:buNone/>
            </a:pPr>
            <a:r>
              <a:rPr lang="en" sz="2000" b="1">
                <a:solidFill>
                  <a:srgbClr val="7A8E32"/>
                </a:solidFill>
                <a:latin typeface="Times New Roman"/>
                <a:ea typeface="Times New Roman"/>
                <a:cs typeface="Times New Roman"/>
                <a:sym typeface="Times New Roman"/>
              </a:rPr>
              <a:t>CA Assembly Bill 540 (2001)</a:t>
            </a:r>
            <a:endParaRPr sz="2000" b="1">
              <a:solidFill>
                <a:srgbClr val="7A8E32"/>
              </a:solidFill>
              <a:latin typeface="Times New Roman"/>
              <a:ea typeface="Times New Roman"/>
              <a:cs typeface="Times New Roman"/>
              <a:sym typeface="Times New Roman"/>
            </a:endParaRPr>
          </a:p>
          <a:p>
            <a:pPr marL="0" lvl="0" indent="0" rtl="0">
              <a:lnSpc>
                <a:spcPct val="80000"/>
              </a:lnSpc>
              <a:spcBef>
                <a:spcPts val="0"/>
              </a:spcBef>
              <a:spcAft>
                <a:spcPts val="0"/>
              </a:spcAft>
              <a:buNone/>
            </a:pPr>
            <a:endParaRPr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None/>
            </a:pPr>
            <a:r>
              <a:rPr lang="en" sz="1600">
                <a:solidFill>
                  <a:srgbClr val="7A8E32"/>
                </a:solidFill>
                <a:latin typeface="Times New Roman"/>
                <a:ea typeface="Times New Roman"/>
                <a:cs typeface="Times New Roman"/>
                <a:sym typeface="Times New Roman"/>
              </a:rPr>
              <a:t>Allows eligible undocumented CA high school graduates to </a:t>
            </a:r>
            <a:r>
              <a:rPr lang="en" sz="1600" b="1" u="sng">
                <a:solidFill>
                  <a:srgbClr val="7A8E32"/>
                </a:solidFill>
                <a:latin typeface="Times New Roman"/>
                <a:ea typeface="Times New Roman"/>
                <a:cs typeface="Times New Roman"/>
                <a:sym typeface="Times New Roman"/>
              </a:rPr>
              <a:t>pay in-state tuition</a:t>
            </a:r>
            <a:r>
              <a:rPr lang="en" sz="1600">
                <a:solidFill>
                  <a:srgbClr val="7A8E32"/>
                </a:solidFill>
                <a:latin typeface="Times New Roman"/>
                <a:ea typeface="Times New Roman"/>
                <a:cs typeface="Times New Roman"/>
                <a:sym typeface="Times New Roman"/>
              </a:rPr>
              <a:t> regardless of immigration status.</a:t>
            </a:r>
            <a:endParaRPr sz="1600" b="1">
              <a:solidFill>
                <a:srgbClr val="7A8E32"/>
              </a:solidFill>
              <a:latin typeface="Times New Roman"/>
              <a:ea typeface="Times New Roman"/>
              <a:cs typeface="Times New Roman"/>
              <a:sym typeface="Times New Roman"/>
            </a:endParaRPr>
          </a:p>
        </p:txBody>
      </p:sp>
      <p:sp>
        <p:nvSpPr>
          <p:cNvPr id="288" name="Google Shape;288;p36"/>
          <p:cNvSpPr/>
          <p:nvPr/>
        </p:nvSpPr>
        <p:spPr>
          <a:xfrm>
            <a:off x="2868125" y="1927325"/>
            <a:ext cx="3043500" cy="3182700"/>
          </a:xfrm>
          <a:prstGeom prst="verticalScroll">
            <a:avLst>
              <a:gd name="adj" fmla="val 12500"/>
            </a:avLst>
          </a:prstGeom>
          <a:solidFill>
            <a:srgbClr val="1D43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80000"/>
              </a:lnSpc>
              <a:spcBef>
                <a:spcPts val="434"/>
              </a:spcBef>
              <a:spcAft>
                <a:spcPts val="0"/>
              </a:spcAft>
              <a:buClr>
                <a:schemeClr val="dk1"/>
              </a:buClr>
              <a:buFont typeface="Arial"/>
              <a:buNone/>
            </a:pPr>
            <a:endParaRPr sz="2000"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Clr>
                <a:schemeClr val="dk1"/>
              </a:buClr>
              <a:buFont typeface="Arial"/>
              <a:buNone/>
            </a:pPr>
            <a:r>
              <a:rPr lang="en" sz="2000" b="1">
                <a:solidFill>
                  <a:srgbClr val="7A8E32"/>
                </a:solidFill>
                <a:latin typeface="Times New Roman"/>
                <a:ea typeface="Times New Roman"/>
                <a:cs typeface="Times New Roman"/>
                <a:sym typeface="Times New Roman"/>
              </a:rPr>
              <a:t>CA Assembly Bill 130 &amp; 131 (Dream Act, 2012 &amp; 2013)</a:t>
            </a:r>
            <a:endParaRPr sz="2000"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Clr>
                <a:schemeClr val="dk1"/>
              </a:buClr>
              <a:buFont typeface="Arial"/>
              <a:buNone/>
            </a:pPr>
            <a:endParaRPr sz="1800"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None/>
            </a:pPr>
            <a:r>
              <a:rPr lang="en" sz="1600">
                <a:solidFill>
                  <a:srgbClr val="7A8E32"/>
                </a:solidFill>
                <a:latin typeface="Times New Roman"/>
                <a:ea typeface="Times New Roman"/>
                <a:cs typeface="Times New Roman"/>
                <a:sym typeface="Times New Roman"/>
              </a:rPr>
              <a:t>Allows eligible </a:t>
            </a:r>
            <a:r>
              <a:rPr lang="en" sz="1600" b="1">
                <a:solidFill>
                  <a:srgbClr val="7A8E32"/>
                </a:solidFill>
                <a:latin typeface="Times New Roman"/>
                <a:ea typeface="Times New Roman"/>
                <a:cs typeface="Times New Roman"/>
                <a:sym typeface="Times New Roman"/>
              </a:rPr>
              <a:t>AB 540 </a:t>
            </a:r>
            <a:r>
              <a:rPr lang="en" sz="1600">
                <a:solidFill>
                  <a:srgbClr val="7A8E32"/>
                </a:solidFill>
                <a:latin typeface="Times New Roman"/>
                <a:ea typeface="Times New Roman"/>
                <a:cs typeface="Times New Roman"/>
                <a:sym typeface="Times New Roman"/>
              </a:rPr>
              <a:t>students access to some types of </a:t>
            </a:r>
            <a:r>
              <a:rPr lang="en" sz="1600" b="1" u="sng">
                <a:solidFill>
                  <a:srgbClr val="7A8E32"/>
                </a:solidFill>
                <a:latin typeface="Times New Roman"/>
                <a:ea typeface="Times New Roman"/>
                <a:cs typeface="Times New Roman"/>
                <a:sym typeface="Times New Roman"/>
              </a:rPr>
              <a:t>CA financial aid and scholarships</a:t>
            </a:r>
            <a:r>
              <a:rPr lang="en" sz="1600">
                <a:solidFill>
                  <a:srgbClr val="7A8E32"/>
                </a:solidFill>
                <a:latin typeface="Times New Roman"/>
                <a:ea typeface="Times New Roman"/>
                <a:cs typeface="Times New Roman"/>
                <a:sym typeface="Times New Roman"/>
              </a:rPr>
              <a:t>. </a:t>
            </a:r>
            <a:endParaRPr sz="1600">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rtl="0">
              <a:spcBef>
                <a:spcPts val="0"/>
              </a:spcBef>
              <a:spcAft>
                <a:spcPts val="0"/>
              </a:spcAft>
              <a:buNone/>
            </a:pPr>
            <a:endParaRPr sz="1600"/>
          </a:p>
        </p:txBody>
      </p:sp>
      <p:sp>
        <p:nvSpPr>
          <p:cNvPr id="289" name="Google Shape;289;p36"/>
          <p:cNvSpPr/>
          <p:nvPr/>
        </p:nvSpPr>
        <p:spPr>
          <a:xfrm>
            <a:off x="6018900" y="1883825"/>
            <a:ext cx="2897400" cy="3182700"/>
          </a:xfrm>
          <a:prstGeom prst="verticalScroll">
            <a:avLst>
              <a:gd name="adj" fmla="val 12500"/>
            </a:avLst>
          </a:prstGeom>
          <a:solidFill>
            <a:srgbClr val="1D43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80000"/>
              </a:lnSpc>
              <a:spcBef>
                <a:spcPts val="0"/>
              </a:spcBef>
              <a:spcAft>
                <a:spcPts val="0"/>
              </a:spcAft>
              <a:buNone/>
            </a:pPr>
            <a:endParaRPr sz="1700" b="1">
              <a:solidFill>
                <a:schemeClr val="dk1"/>
              </a:solidFill>
              <a:latin typeface="Open Sans"/>
              <a:ea typeface="Open Sans"/>
              <a:cs typeface="Open Sans"/>
              <a:sym typeface="Open Sans"/>
            </a:endParaRPr>
          </a:p>
          <a:p>
            <a:pPr marL="0" lvl="0" indent="0" rtl="0">
              <a:lnSpc>
                <a:spcPct val="80000"/>
              </a:lnSpc>
              <a:spcBef>
                <a:spcPts val="0"/>
              </a:spcBef>
              <a:spcAft>
                <a:spcPts val="0"/>
              </a:spcAft>
              <a:buNone/>
            </a:pPr>
            <a:endParaRPr sz="1700" b="1">
              <a:solidFill>
                <a:schemeClr val="dk1"/>
              </a:solidFill>
              <a:latin typeface="Open Sans"/>
              <a:ea typeface="Open Sans"/>
              <a:cs typeface="Open Sans"/>
              <a:sym typeface="Open Sans"/>
            </a:endParaRPr>
          </a:p>
          <a:p>
            <a:pPr marL="0" lvl="0" indent="0" rtl="0">
              <a:lnSpc>
                <a:spcPct val="80000"/>
              </a:lnSpc>
              <a:spcBef>
                <a:spcPts val="0"/>
              </a:spcBef>
              <a:spcAft>
                <a:spcPts val="0"/>
              </a:spcAft>
              <a:buNone/>
            </a:pPr>
            <a:endParaRPr sz="1700" b="1">
              <a:solidFill>
                <a:srgbClr val="7A8E32"/>
              </a:solidFill>
              <a:latin typeface="Times New Roman"/>
              <a:ea typeface="Times New Roman"/>
              <a:cs typeface="Times New Roman"/>
              <a:sym typeface="Times New Roman"/>
            </a:endParaRPr>
          </a:p>
          <a:p>
            <a:pPr marL="0" lvl="0" indent="0" rtl="0">
              <a:lnSpc>
                <a:spcPct val="80000"/>
              </a:lnSpc>
              <a:spcBef>
                <a:spcPts val="0"/>
              </a:spcBef>
              <a:spcAft>
                <a:spcPts val="0"/>
              </a:spcAft>
              <a:buClr>
                <a:schemeClr val="dk1"/>
              </a:buClr>
              <a:buSzPts val="1100"/>
              <a:buFont typeface="Arial"/>
              <a:buNone/>
            </a:pPr>
            <a:r>
              <a:rPr lang="en" sz="1800" b="1">
                <a:solidFill>
                  <a:srgbClr val="7A8E32"/>
                </a:solidFill>
                <a:latin typeface="Times New Roman"/>
                <a:ea typeface="Times New Roman"/>
                <a:cs typeface="Times New Roman"/>
                <a:sym typeface="Times New Roman"/>
              </a:rPr>
              <a:t>DACA (Deferred Action for Childhood Arrivals)</a:t>
            </a:r>
            <a:endParaRPr sz="1800" b="1">
              <a:solidFill>
                <a:srgbClr val="7A8E32"/>
              </a:solidFill>
              <a:latin typeface="Times New Roman"/>
              <a:ea typeface="Times New Roman"/>
              <a:cs typeface="Times New Roman"/>
              <a:sym typeface="Times New Roman"/>
            </a:endParaRPr>
          </a:p>
          <a:p>
            <a:pPr marL="0" lvl="0" indent="0" rtl="0">
              <a:lnSpc>
                <a:spcPct val="80000"/>
              </a:lnSpc>
              <a:spcBef>
                <a:spcPts val="0"/>
              </a:spcBef>
              <a:spcAft>
                <a:spcPts val="0"/>
              </a:spcAft>
              <a:buClr>
                <a:schemeClr val="dk1"/>
              </a:buClr>
              <a:buSzPts val="1100"/>
              <a:buFont typeface="Arial"/>
              <a:buNone/>
            </a:pPr>
            <a:endParaRPr sz="800" b="1">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None/>
            </a:pPr>
            <a:r>
              <a:rPr lang="en">
                <a:solidFill>
                  <a:srgbClr val="7A8E32"/>
                </a:solidFill>
                <a:latin typeface="Times New Roman"/>
                <a:ea typeface="Times New Roman"/>
                <a:cs typeface="Times New Roman"/>
                <a:sym typeface="Times New Roman"/>
              </a:rPr>
              <a:t>Federal executive order that allows some undocumented youth who are “in school” or who have a high school diploma/equivalent to receive a </a:t>
            </a:r>
            <a:r>
              <a:rPr lang="en" b="1" u="sng">
                <a:solidFill>
                  <a:srgbClr val="7A8E32"/>
                </a:solidFill>
                <a:latin typeface="Times New Roman"/>
                <a:ea typeface="Times New Roman"/>
                <a:cs typeface="Times New Roman"/>
                <a:sym typeface="Times New Roman"/>
              </a:rPr>
              <a:t>temporary deferral from deportation</a:t>
            </a:r>
            <a:r>
              <a:rPr lang="en">
                <a:solidFill>
                  <a:srgbClr val="7A8E32"/>
                </a:solidFill>
                <a:latin typeface="Times New Roman"/>
                <a:ea typeface="Times New Roman"/>
                <a:cs typeface="Times New Roman"/>
                <a:sym typeface="Times New Roman"/>
              </a:rPr>
              <a:t> and </a:t>
            </a:r>
            <a:r>
              <a:rPr lang="en" b="1" u="sng">
                <a:solidFill>
                  <a:srgbClr val="7A8E32"/>
                </a:solidFill>
                <a:latin typeface="Times New Roman"/>
                <a:ea typeface="Times New Roman"/>
                <a:cs typeface="Times New Roman"/>
                <a:sym typeface="Times New Roman"/>
              </a:rPr>
              <a:t>be eligible to work.</a:t>
            </a:r>
            <a:endParaRPr>
              <a:solidFill>
                <a:srgbClr val="7A8E32"/>
              </a:solidFill>
              <a:latin typeface="Times New Roman"/>
              <a:ea typeface="Times New Roman"/>
              <a:cs typeface="Times New Roman"/>
              <a:sym typeface="Times New Roman"/>
            </a:endParaRPr>
          </a:p>
          <a:p>
            <a:pPr marL="0" lvl="0" indent="0" rtl="0">
              <a:lnSpc>
                <a:spcPct val="80000"/>
              </a:lnSpc>
              <a:spcBef>
                <a:spcPts val="434"/>
              </a:spcBef>
              <a:spcAft>
                <a:spcPts val="0"/>
              </a:spcAft>
              <a:buNone/>
            </a:pPr>
            <a:endParaRPr>
              <a:solidFill>
                <a:schemeClr val="dk1"/>
              </a:solidFill>
              <a:latin typeface="Open Sans"/>
              <a:ea typeface="Open Sans"/>
              <a:cs typeface="Open Sans"/>
              <a:sym typeface="Open Sans"/>
            </a:endParaRPr>
          </a:p>
          <a:p>
            <a:pPr marL="342900" lvl="0" indent="-215900" rtl="0">
              <a:lnSpc>
                <a:spcPct val="80000"/>
              </a:lnSpc>
              <a:spcBef>
                <a:spcPts val="434"/>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7" descr="dreamer.png"/>
          <p:cNvPicPr preferRelativeResize="0"/>
          <p:nvPr/>
        </p:nvPicPr>
        <p:blipFill>
          <a:blip r:embed="rId3">
            <a:alphaModFix/>
          </a:blip>
          <a:stretch>
            <a:fillRect/>
          </a:stretch>
        </p:blipFill>
        <p:spPr>
          <a:xfrm>
            <a:off x="5310001" y="485575"/>
            <a:ext cx="2696574" cy="4172351"/>
          </a:xfrm>
          <a:prstGeom prst="rect">
            <a:avLst/>
          </a:prstGeom>
          <a:noFill/>
          <a:ln>
            <a:noFill/>
          </a:ln>
        </p:spPr>
      </p:pic>
      <p:sp>
        <p:nvSpPr>
          <p:cNvPr id="295" name="Google Shape;295;p37"/>
          <p:cNvSpPr txBox="1"/>
          <p:nvPr/>
        </p:nvSpPr>
        <p:spPr>
          <a:xfrm>
            <a:off x="1449275" y="4478575"/>
            <a:ext cx="4212300" cy="28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1D4337"/>
                </a:solidFill>
                <a:latin typeface="Times New Roman"/>
                <a:ea typeface="Times New Roman"/>
                <a:cs typeface="Times New Roman"/>
                <a:sym typeface="Times New Roman"/>
              </a:rPr>
              <a:t>“Top 10 Ways to Support Undocumented Students” Educators for Fair Consideration,</a:t>
            </a:r>
            <a:r>
              <a:rPr lang="en" sz="1000">
                <a:solidFill>
                  <a:srgbClr val="7A8E32"/>
                </a:solidFill>
                <a:latin typeface="Times New Roman"/>
                <a:ea typeface="Times New Roman"/>
                <a:cs typeface="Times New Roman"/>
                <a:sym typeface="Times New Roman"/>
              </a:rPr>
              <a:t> </a:t>
            </a:r>
            <a:r>
              <a:rPr lang="en" sz="1000" u="sng">
                <a:solidFill>
                  <a:srgbClr val="7A8E32"/>
                </a:solidFill>
                <a:latin typeface="Times New Roman"/>
                <a:ea typeface="Times New Roman"/>
                <a:cs typeface="Times New Roman"/>
                <a:sym typeface="Times New Roman"/>
                <a:hlinkClick r:id="rId4"/>
              </a:rPr>
              <a:t>www.e4fc.org</a:t>
            </a:r>
            <a:r>
              <a:rPr lang="en" sz="1000">
                <a:solidFill>
                  <a:srgbClr val="7A8E32"/>
                </a:solidFill>
                <a:latin typeface="Times New Roman"/>
                <a:ea typeface="Times New Roman"/>
                <a:cs typeface="Times New Roman"/>
                <a:sym typeface="Times New Roman"/>
              </a:rPr>
              <a:t> </a:t>
            </a:r>
            <a:endParaRPr sz="1000">
              <a:solidFill>
                <a:srgbClr val="7A8E32"/>
              </a:solidFill>
              <a:latin typeface="Times New Roman"/>
              <a:ea typeface="Times New Roman"/>
              <a:cs typeface="Times New Roman"/>
              <a:sym typeface="Times New Roman"/>
            </a:endParaRPr>
          </a:p>
        </p:txBody>
      </p:sp>
      <p:pic>
        <p:nvPicPr>
          <p:cNvPr id="296" name="Google Shape;296;p37"/>
          <p:cNvPicPr preferRelativeResize="0"/>
          <p:nvPr/>
        </p:nvPicPr>
        <p:blipFill>
          <a:blip r:embed="rId5">
            <a:alphaModFix/>
          </a:blip>
          <a:stretch>
            <a:fillRect/>
          </a:stretch>
        </p:blipFill>
        <p:spPr>
          <a:xfrm>
            <a:off x="0" y="0"/>
            <a:ext cx="2315500" cy="1927150"/>
          </a:xfrm>
          <a:prstGeom prst="rect">
            <a:avLst/>
          </a:prstGeom>
          <a:noFill/>
          <a:ln>
            <a:noFill/>
          </a:ln>
        </p:spPr>
      </p:pic>
      <p:pic>
        <p:nvPicPr>
          <p:cNvPr id="297" name="Google Shape;297;p37"/>
          <p:cNvPicPr preferRelativeResize="0"/>
          <p:nvPr/>
        </p:nvPicPr>
        <p:blipFill>
          <a:blip r:embed="rId6">
            <a:alphaModFix/>
          </a:blip>
          <a:stretch>
            <a:fillRect/>
          </a:stretch>
        </p:blipFill>
        <p:spPr>
          <a:xfrm>
            <a:off x="0" y="3762900"/>
            <a:ext cx="1752025" cy="1380600"/>
          </a:xfrm>
          <a:prstGeom prst="rect">
            <a:avLst/>
          </a:prstGeom>
          <a:noFill/>
          <a:ln>
            <a:noFill/>
          </a:ln>
        </p:spPr>
      </p:pic>
      <p:sp>
        <p:nvSpPr>
          <p:cNvPr id="298" name="Google Shape;298;p37"/>
          <p:cNvSpPr txBox="1">
            <a:spLocks noGrp="1"/>
          </p:cNvSpPr>
          <p:nvPr>
            <p:ph type="title"/>
          </p:nvPr>
        </p:nvSpPr>
        <p:spPr>
          <a:xfrm>
            <a:off x="1188775" y="485575"/>
            <a:ext cx="48459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solidFill>
                  <a:srgbClr val="1D4337"/>
                </a:solidFill>
                <a:latin typeface="Times New Roman"/>
                <a:ea typeface="Times New Roman"/>
                <a:cs typeface="Times New Roman"/>
                <a:sym typeface="Times New Roman"/>
              </a:rPr>
              <a:t>Immediate Steps</a:t>
            </a:r>
            <a:endParaRPr sz="3600">
              <a:solidFill>
                <a:srgbClr val="1D4337"/>
              </a:solidFill>
              <a:latin typeface="Times New Roman"/>
              <a:ea typeface="Times New Roman"/>
              <a:cs typeface="Times New Roman"/>
              <a:sym typeface="Times New Roman"/>
            </a:endParaRPr>
          </a:p>
        </p:txBody>
      </p:sp>
      <p:sp>
        <p:nvSpPr>
          <p:cNvPr id="299" name="Google Shape;299;p37"/>
          <p:cNvSpPr txBox="1">
            <a:spLocks noGrp="1"/>
          </p:cNvSpPr>
          <p:nvPr>
            <p:ph type="body" idx="1"/>
          </p:nvPr>
        </p:nvSpPr>
        <p:spPr>
          <a:xfrm>
            <a:off x="1188775" y="1215900"/>
            <a:ext cx="3795900" cy="2711700"/>
          </a:xfrm>
          <a:prstGeom prst="rect">
            <a:avLst/>
          </a:prstGeom>
        </p:spPr>
        <p:txBody>
          <a:bodyPr spcFirstLastPara="1" wrap="square" lIns="91425" tIns="91425" rIns="91425" bIns="91425" anchor="t" anchorCtr="0">
            <a:noAutofit/>
          </a:bodyPr>
          <a:lstStyle/>
          <a:p>
            <a:pPr marL="457200" lvl="0" indent="-323850" rtl="0">
              <a:lnSpc>
                <a:spcPct val="100000"/>
              </a:lnSpc>
              <a:spcBef>
                <a:spcPts val="0"/>
              </a:spcBef>
              <a:spcAft>
                <a:spcPts val="0"/>
              </a:spcAft>
              <a:buClr>
                <a:srgbClr val="7A8E32"/>
              </a:buClr>
              <a:buSzPts val="1500"/>
              <a:buFont typeface="Open Sans"/>
              <a:buChar char="■"/>
            </a:pPr>
            <a:r>
              <a:rPr lang="en" sz="1500">
                <a:solidFill>
                  <a:srgbClr val="1D4337"/>
                </a:solidFill>
              </a:rPr>
              <a:t>Advocate for the rights of undocumented students to be on campus, to be treated with respect, and to earn a degree </a:t>
            </a:r>
            <a:endParaRPr sz="1500">
              <a:solidFill>
                <a:srgbClr val="1D4337"/>
              </a:solidFill>
            </a:endParaRPr>
          </a:p>
          <a:p>
            <a:pPr marL="0" lvl="0" indent="0" rtl="0">
              <a:lnSpc>
                <a:spcPct val="100000"/>
              </a:lnSpc>
              <a:spcBef>
                <a:spcPts val="0"/>
              </a:spcBef>
              <a:spcAft>
                <a:spcPts val="0"/>
              </a:spcAft>
              <a:buNone/>
            </a:pPr>
            <a:endParaRPr sz="1500">
              <a:solidFill>
                <a:srgbClr val="1D4337"/>
              </a:solidFill>
            </a:endParaRPr>
          </a:p>
          <a:p>
            <a:pPr marL="457200" lvl="0" indent="-323850" rtl="0">
              <a:lnSpc>
                <a:spcPct val="100000"/>
              </a:lnSpc>
              <a:spcBef>
                <a:spcPts val="0"/>
              </a:spcBef>
              <a:spcAft>
                <a:spcPts val="0"/>
              </a:spcAft>
              <a:buClr>
                <a:srgbClr val="7A8E32"/>
              </a:buClr>
              <a:buSzPts val="1500"/>
              <a:buFont typeface="Open Sans"/>
              <a:buChar char="■"/>
            </a:pPr>
            <a:r>
              <a:rPr lang="en" sz="1500">
                <a:solidFill>
                  <a:srgbClr val="1D4337"/>
                </a:solidFill>
              </a:rPr>
              <a:t>Respect students’  privacy / do not “out” students or ask students to self-identify</a:t>
            </a:r>
            <a:endParaRPr sz="1500">
              <a:solidFill>
                <a:srgbClr val="1D4337"/>
              </a:solidFill>
            </a:endParaRPr>
          </a:p>
          <a:p>
            <a:pPr marL="0" lvl="0" indent="0" rtl="0">
              <a:lnSpc>
                <a:spcPct val="100000"/>
              </a:lnSpc>
              <a:spcBef>
                <a:spcPts val="0"/>
              </a:spcBef>
              <a:spcAft>
                <a:spcPts val="0"/>
              </a:spcAft>
              <a:buNone/>
            </a:pPr>
            <a:endParaRPr sz="1500">
              <a:solidFill>
                <a:srgbClr val="1D4337"/>
              </a:solidFill>
            </a:endParaRPr>
          </a:p>
          <a:p>
            <a:pPr marL="457200" lvl="0" indent="-323850" rtl="0">
              <a:lnSpc>
                <a:spcPct val="100000"/>
              </a:lnSpc>
              <a:spcBef>
                <a:spcPts val="0"/>
              </a:spcBef>
              <a:spcAft>
                <a:spcPts val="0"/>
              </a:spcAft>
              <a:buClr>
                <a:srgbClr val="7A8E32"/>
              </a:buClr>
              <a:buSzPts val="1500"/>
              <a:buFont typeface="Open Sans"/>
              <a:buChar char="■"/>
            </a:pPr>
            <a:r>
              <a:rPr lang="en" sz="1500" b="1" i="1">
                <a:solidFill>
                  <a:srgbClr val="1D4337"/>
                </a:solidFill>
              </a:rPr>
              <a:t>“I cannot offer legal advice, but here is a resource that can help.”</a:t>
            </a:r>
            <a:endParaRPr sz="13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8"/>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305" name="Google Shape;305;p38"/>
          <p:cNvPicPr preferRelativeResize="0"/>
          <p:nvPr/>
        </p:nvPicPr>
        <p:blipFill>
          <a:blip r:embed="rId4">
            <a:alphaModFix/>
          </a:blip>
          <a:stretch>
            <a:fillRect/>
          </a:stretch>
        </p:blipFill>
        <p:spPr>
          <a:xfrm>
            <a:off x="0" y="3762900"/>
            <a:ext cx="1752025" cy="1380600"/>
          </a:xfrm>
          <a:prstGeom prst="rect">
            <a:avLst/>
          </a:prstGeom>
          <a:noFill/>
          <a:ln>
            <a:noFill/>
          </a:ln>
        </p:spPr>
      </p:pic>
      <p:sp>
        <p:nvSpPr>
          <p:cNvPr id="306" name="Google Shape;306;p38"/>
          <p:cNvSpPr txBox="1">
            <a:spLocks noGrp="1"/>
          </p:cNvSpPr>
          <p:nvPr>
            <p:ph type="title"/>
          </p:nvPr>
        </p:nvSpPr>
        <p:spPr>
          <a:xfrm>
            <a:off x="1091800" y="358375"/>
            <a:ext cx="57393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1D4337"/>
                </a:solidFill>
                <a:latin typeface="Times New Roman"/>
                <a:ea typeface="Times New Roman"/>
                <a:cs typeface="Times New Roman"/>
                <a:sym typeface="Times New Roman"/>
              </a:rPr>
              <a:t>Contact Information</a:t>
            </a:r>
            <a:endParaRPr sz="3600">
              <a:solidFill>
                <a:srgbClr val="1D4337"/>
              </a:solidFill>
              <a:latin typeface="Times New Roman"/>
              <a:ea typeface="Times New Roman"/>
              <a:cs typeface="Times New Roman"/>
              <a:sym typeface="Times New Roman"/>
            </a:endParaRPr>
          </a:p>
        </p:txBody>
      </p:sp>
      <p:sp>
        <p:nvSpPr>
          <p:cNvPr id="307" name="Google Shape;307;p38"/>
          <p:cNvSpPr txBox="1">
            <a:spLocks noGrp="1"/>
          </p:cNvSpPr>
          <p:nvPr>
            <p:ph type="body" idx="1"/>
          </p:nvPr>
        </p:nvSpPr>
        <p:spPr>
          <a:xfrm>
            <a:off x="1011425" y="1445400"/>
            <a:ext cx="7655400" cy="30699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7A8E32"/>
              </a:buClr>
              <a:buSzPts val="2000"/>
              <a:buFont typeface="Open Sans"/>
              <a:buChar char="■"/>
            </a:pPr>
            <a:r>
              <a:rPr lang="en" sz="2000">
                <a:solidFill>
                  <a:srgbClr val="1D4337"/>
                </a:solidFill>
                <a:latin typeface="Times New Roman"/>
                <a:ea typeface="Times New Roman"/>
                <a:cs typeface="Times New Roman"/>
                <a:sym typeface="Times New Roman"/>
              </a:rPr>
              <a:t>To learn more about the </a:t>
            </a:r>
            <a:r>
              <a:rPr lang="en" sz="2000" b="1">
                <a:solidFill>
                  <a:srgbClr val="1D4337"/>
                </a:solidFill>
                <a:latin typeface="Times New Roman"/>
                <a:ea typeface="Times New Roman"/>
                <a:cs typeface="Times New Roman"/>
                <a:sym typeface="Times New Roman"/>
              </a:rPr>
              <a:t>Central Coast Coalition for Undocumented Student Success</a:t>
            </a:r>
            <a:r>
              <a:rPr lang="en" sz="2000">
                <a:solidFill>
                  <a:srgbClr val="1D4337"/>
                </a:solidFill>
                <a:latin typeface="Times New Roman"/>
                <a:ea typeface="Times New Roman"/>
                <a:cs typeface="Times New Roman"/>
                <a:sym typeface="Times New Roman"/>
              </a:rPr>
              <a:t> or to join this work, please visit our website ccc-uss.org or contact </a:t>
            </a:r>
            <a:r>
              <a:rPr lang="en" sz="2000" u="sng">
                <a:solidFill>
                  <a:schemeClr val="hlink"/>
                </a:solidFill>
                <a:latin typeface="Times New Roman"/>
                <a:ea typeface="Times New Roman"/>
                <a:cs typeface="Times New Roman"/>
                <a:sym typeface="Times New Roman"/>
                <a:hlinkClick r:id="rId5"/>
              </a:rPr>
              <a:t>ccc.undocu@gmail.com</a:t>
            </a:r>
            <a:endParaRPr sz="2000">
              <a:solidFill>
                <a:srgbClr val="1D4337"/>
              </a:solidFill>
              <a:latin typeface="Times New Roman"/>
              <a:ea typeface="Times New Roman"/>
              <a:cs typeface="Times New Roman"/>
              <a:sym typeface="Times New Roman"/>
            </a:endParaRPr>
          </a:p>
          <a:p>
            <a:pPr marL="0" lvl="0" indent="0" rtl="0">
              <a:spcBef>
                <a:spcPts val="0"/>
              </a:spcBef>
              <a:spcAft>
                <a:spcPts val="0"/>
              </a:spcAft>
              <a:buNone/>
            </a:pPr>
            <a:endParaRPr sz="2000">
              <a:solidFill>
                <a:srgbClr val="1D4337"/>
              </a:solidFill>
              <a:latin typeface="Times New Roman"/>
              <a:ea typeface="Times New Roman"/>
              <a:cs typeface="Times New Roman"/>
              <a:sym typeface="Times New Roman"/>
            </a:endParaRPr>
          </a:p>
          <a:p>
            <a:pPr marL="457200" lvl="0" indent="-355600" rtl="0">
              <a:spcBef>
                <a:spcPts val="0"/>
              </a:spcBef>
              <a:spcAft>
                <a:spcPts val="0"/>
              </a:spcAft>
              <a:buClr>
                <a:srgbClr val="7A8E32"/>
              </a:buClr>
              <a:buSzPts val="2000"/>
              <a:buFont typeface="Times New Roman"/>
              <a:buChar char="■"/>
            </a:pPr>
            <a:r>
              <a:rPr lang="en" sz="2000">
                <a:solidFill>
                  <a:srgbClr val="1D4337"/>
                </a:solidFill>
                <a:latin typeface="Times New Roman"/>
                <a:ea typeface="Times New Roman"/>
                <a:cs typeface="Times New Roman"/>
                <a:sym typeface="Times New Roman"/>
              </a:rPr>
              <a:t>Estella Vazquez, Cuesta College LLN President 2017-2018</a:t>
            </a:r>
            <a:endParaRPr sz="2000">
              <a:solidFill>
                <a:srgbClr val="1D4337"/>
              </a:solidFill>
              <a:latin typeface="Times New Roman"/>
              <a:ea typeface="Times New Roman"/>
              <a:cs typeface="Times New Roman"/>
              <a:sym typeface="Times New Roman"/>
            </a:endParaRPr>
          </a:p>
          <a:p>
            <a:pPr marL="914400" lvl="1" indent="-355600" rtl="0">
              <a:spcBef>
                <a:spcPts val="0"/>
              </a:spcBef>
              <a:spcAft>
                <a:spcPts val="0"/>
              </a:spcAft>
              <a:buClr>
                <a:srgbClr val="7A8E32"/>
              </a:buClr>
              <a:buSzPts val="2000"/>
              <a:buFont typeface="Times New Roman"/>
              <a:buChar char="–"/>
            </a:pPr>
            <a:r>
              <a:rPr lang="en" sz="2000" u="sng">
                <a:solidFill>
                  <a:schemeClr val="accent5"/>
                </a:solidFill>
                <a:latin typeface="Times New Roman"/>
                <a:ea typeface="Times New Roman"/>
                <a:cs typeface="Times New Roman"/>
                <a:sym typeface="Times New Roman"/>
                <a:hlinkClick r:id="rId6"/>
              </a:rPr>
              <a:t>evazquez@cuesta.edu</a:t>
            </a:r>
            <a:r>
              <a:rPr lang="en" sz="2000">
                <a:solidFill>
                  <a:srgbClr val="1D4337"/>
                </a:solidFill>
                <a:latin typeface="Times New Roman"/>
                <a:ea typeface="Times New Roman"/>
                <a:cs typeface="Times New Roman"/>
                <a:sym typeface="Times New Roman"/>
              </a:rPr>
              <a:t>, (805)546-3100 ex. 2182</a:t>
            </a:r>
            <a:endParaRPr sz="2000">
              <a:solidFill>
                <a:srgbClr val="1D4337"/>
              </a:solidFill>
              <a:latin typeface="Times New Roman"/>
              <a:ea typeface="Times New Roman"/>
              <a:cs typeface="Times New Roman"/>
              <a:sym typeface="Times New Roman"/>
            </a:endParaRPr>
          </a:p>
          <a:p>
            <a:pPr marL="0" lvl="0" indent="0" rtl="0">
              <a:spcBef>
                <a:spcPts val="0"/>
              </a:spcBef>
              <a:spcAft>
                <a:spcPts val="0"/>
              </a:spcAft>
              <a:buNone/>
            </a:pPr>
            <a:endParaRPr sz="2000">
              <a:solidFill>
                <a:srgbClr val="1D4337"/>
              </a:solidFill>
              <a:latin typeface="Times New Roman"/>
              <a:ea typeface="Times New Roman"/>
              <a:cs typeface="Times New Roman"/>
              <a:sym typeface="Times New Roman"/>
            </a:endParaRPr>
          </a:p>
          <a:p>
            <a:pPr marL="457200" lvl="0" indent="-355600" rtl="0">
              <a:spcBef>
                <a:spcPts val="0"/>
              </a:spcBef>
              <a:spcAft>
                <a:spcPts val="0"/>
              </a:spcAft>
              <a:buClr>
                <a:srgbClr val="7A8E32"/>
              </a:buClr>
              <a:buSzPts val="2000"/>
              <a:buFont typeface="Times New Roman"/>
              <a:buChar char="■"/>
            </a:pPr>
            <a:r>
              <a:rPr lang="en" sz="2000">
                <a:solidFill>
                  <a:srgbClr val="1D4337"/>
                </a:solidFill>
                <a:latin typeface="Times New Roman"/>
                <a:ea typeface="Times New Roman"/>
                <a:cs typeface="Times New Roman"/>
                <a:sym typeface="Times New Roman"/>
              </a:rPr>
              <a:t>Kim Espino, Assistant to the Latina Leadership Network chapter at Cuesta College</a:t>
            </a:r>
            <a:endParaRPr sz="2000">
              <a:solidFill>
                <a:srgbClr val="1D4337"/>
              </a:solidFill>
              <a:latin typeface="Times New Roman"/>
              <a:ea typeface="Times New Roman"/>
              <a:cs typeface="Times New Roman"/>
              <a:sym typeface="Times New Roman"/>
            </a:endParaRPr>
          </a:p>
          <a:p>
            <a:pPr marL="914400" lvl="1" indent="-355600" rtl="0">
              <a:spcBef>
                <a:spcPts val="0"/>
              </a:spcBef>
              <a:spcAft>
                <a:spcPts val="0"/>
              </a:spcAft>
              <a:buClr>
                <a:srgbClr val="7A8E32"/>
              </a:buClr>
              <a:buSzPts val="2000"/>
              <a:buFont typeface="Times New Roman"/>
              <a:buChar char="–"/>
            </a:pPr>
            <a:r>
              <a:rPr lang="en" sz="2000">
                <a:solidFill>
                  <a:schemeClr val="hlink"/>
                </a:solidFill>
                <a:uFill>
                  <a:noFill/>
                </a:uFill>
                <a:latin typeface="Times New Roman"/>
                <a:ea typeface="Times New Roman"/>
                <a:cs typeface="Times New Roman"/>
                <a:sym typeface="Times New Roman"/>
                <a:hlinkClick r:id="rId7"/>
              </a:rPr>
              <a:t>kimberly_espino@cuesta.edu</a:t>
            </a:r>
            <a:r>
              <a:rPr lang="en" sz="2000">
                <a:solidFill>
                  <a:srgbClr val="1D4337"/>
                </a:solidFill>
                <a:latin typeface="Times New Roman"/>
                <a:ea typeface="Times New Roman"/>
                <a:cs typeface="Times New Roman"/>
                <a:sym typeface="Times New Roman"/>
              </a:rPr>
              <a:t> </a:t>
            </a:r>
            <a:endParaRPr sz="2000">
              <a:solidFill>
                <a:srgbClr val="1D4337"/>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000">
              <a:solidFill>
                <a:srgbClr val="1D4337"/>
              </a:solidFill>
              <a:latin typeface="Times New Roman"/>
              <a:ea typeface="Times New Roman"/>
              <a:cs typeface="Times New Roman"/>
              <a:sym typeface="Times New Roman"/>
            </a:endParaRPr>
          </a:p>
          <a:p>
            <a:pPr marL="0" lvl="0" indent="0" rtl="0">
              <a:spcBef>
                <a:spcPts val="0"/>
              </a:spcBef>
              <a:spcAft>
                <a:spcPts val="0"/>
              </a:spcAft>
              <a:buNone/>
            </a:pPr>
            <a:endParaRPr sz="1800">
              <a:latin typeface="Open Sans"/>
              <a:ea typeface="Open Sans"/>
              <a:cs typeface="Open Sans"/>
              <a:sym typeface="Open Sans"/>
            </a:endParaRPr>
          </a:p>
          <a:p>
            <a:pPr marL="0" lvl="0" indent="0" rtl="0">
              <a:spcBef>
                <a:spcPts val="0"/>
              </a:spcBef>
              <a:spcAft>
                <a:spcPts val="0"/>
              </a:spcAft>
              <a:buNone/>
            </a:pPr>
            <a:endParaRPr sz="1400"/>
          </a:p>
          <a:p>
            <a:pPr marL="342900" lvl="0" indent="38100" rtl="0">
              <a:spcBef>
                <a:spcPts val="0"/>
              </a:spcBef>
              <a:spcAft>
                <a:spcPts val="0"/>
              </a:spcAft>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0" y="0"/>
            <a:ext cx="2315500" cy="1927150"/>
          </a:xfrm>
          <a:prstGeom prst="rect">
            <a:avLst/>
          </a:prstGeom>
          <a:noFill/>
          <a:ln>
            <a:noFill/>
          </a:ln>
        </p:spPr>
      </p:pic>
      <p:sp>
        <p:nvSpPr>
          <p:cNvPr id="102" name="Google Shape;102;p18"/>
          <p:cNvSpPr txBox="1">
            <a:spLocks noGrp="1"/>
          </p:cNvSpPr>
          <p:nvPr>
            <p:ph type="body" idx="1"/>
          </p:nvPr>
        </p:nvSpPr>
        <p:spPr>
          <a:xfrm>
            <a:off x="1334175" y="1656750"/>
            <a:ext cx="7590000" cy="2636100"/>
          </a:xfrm>
          <a:prstGeom prst="rect">
            <a:avLst/>
          </a:prstGeom>
        </p:spPr>
        <p:txBody>
          <a:bodyPr spcFirstLastPara="1" wrap="square" lIns="91425" tIns="91425" rIns="91425" bIns="91425" anchor="t" anchorCtr="0">
            <a:noAutofit/>
          </a:bodyPr>
          <a:lstStyle/>
          <a:p>
            <a:pPr marL="457200" lvl="0" indent="-419100" rtl="0">
              <a:lnSpc>
                <a:spcPct val="100000"/>
              </a:lnSpc>
              <a:spcBef>
                <a:spcPts val="280"/>
              </a:spcBef>
              <a:spcAft>
                <a:spcPts val="0"/>
              </a:spcAft>
              <a:buClr>
                <a:srgbClr val="7A8E32"/>
              </a:buClr>
              <a:buSzPts val="3000"/>
              <a:buFont typeface="Times New Roman"/>
              <a:buAutoNum type="arabicPeriod"/>
            </a:pPr>
            <a:r>
              <a:rPr lang="en" sz="3000">
                <a:solidFill>
                  <a:srgbClr val="1D4337"/>
                </a:solidFill>
                <a:latin typeface="Times New Roman"/>
                <a:ea typeface="Times New Roman"/>
                <a:cs typeface="Times New Roman"/>
                <a:sym typeface="Times New Roman"/>
              </a:rPr>
              <a:t>In individual knowledge &amp; interactions</a:t>
            </a:r>
            <a:endParaRPr sz="3000">
              <a:solidFill>
                <a:srgbClr val="1D4337"/>
              </a:solidFill>
              <a:latin typeface="Times New Roman"/>
              <a:ea typeface="Times New Roman"/>
              <a:cs typeface="Times New Roman"/>
              <a:sym typeface="Times New Roman"/>
            </a:endParaRPr>
          </a:p>
          <a:p>
            <a:pPr marL="457200" lvl="0" indent="-419100" rtl="0">
              <a:lnSpc>
                <a:spcPct val="100000"/>
              </a:lnSpc>
              <a:spcBef>
                <a:spcPts val="280"/>
              </a:spcBef>
              <a:spcAft>
                <a:spcPts val="0"/>
              </a:spcAft>
              <a:buClr>
                <a:srgbClr val="7A8E32"/>
              </a:buClr>
              <a:buSzPts val="3000"/>
              <a:buFont typeface="Times New Roman"/>
              <a:buAutoNum type="arabicPeriod"/>
            </a:pPr>
            <a:r>
              <a:rPr lang="en" sz="3000">
                <a:solidFill>
                  <a:srgbClr val="1D4337"/>
                </a:solidFill>
                <a:latin typeface="Times New Roman"/>
                <a:ea typeface="Times New Roman"/>
                <a:cs typeface="Times New Roman"/>
                <a:sym typeface="Times New Roman"/>
              </a:rPr>
              <a:t>In our offices, programs, departments, and/or organizations</a:t>
            </a:r>
            <a:endParaRPr sz="3000">
              <a:solidFill>
                <a:srgbClr val="1D4337"/>
              </a:solidFill>
              <a:latin typeface="Times New Roman"/>
              <a:ea typeface="Times New Roman"/>
              <a:cs typeface="Times New Roman"/>
              <a:sym typeface="Times New Roman"/>
            </a:endParaRPr>
          </a:p>
          <a:p>
            <a:pPr marL="457200" lvl="0" indent="-419100" rtl="0">
              <a:lnSpc>
                <a:spcPct val="100000"/>
              </a:lnSpc>
              <a:spcBef>
                <a:spcPts val="280"/>
              </a:spcBef>
              <a:spcAft>
                <a:spcPts val="0"/>
              </a:spcAft>
              <a:buClr>
                <a:srgbClr val="7A8E32"/>
              </a:buClr>
              <a:buSzPts val="3000"/>
              <a:buFont typeface="Times New Roman"/>
              <a:buAutoNum type="arabicPeriod"/>
            </a:pPr>
            <a:r>
              <a:rPr lang="en" sz="3000">
                <a:solidFill>
                  <a:srgbClr val="1D4337"/>
                </a:solidFill>
                <a:latin typeface="Times New Roman"/>
                <a:ea typeface="Times New Roman"/>
                <a:cs typeface="Times New Roman"/>
                <a:sym typeface="Times New Roman"/>
              </a:rPr>
              <a:t>University-wide | Advocating for Institutional-level Support</a:t>
            </a:r>
            <a:endParaRPr sz="3000">
              <a:solidFill>
                <a:srgbClr val="1D4337"/>
              </a:solidFill>
              <a:latin typeface="Times New Roman"/>
              <a:ea typeface="Times New Roman"/>
              <a:cs typeface="Times New Roman"/>
              <a:sym typeface="Times New Roman"/>
            </a:endParaRPr>
          </a:p>
        </p:txBody>
      </p:sp>
      <p:sp>
        <p:nvSpPr>
          <p:cNvPr id="103" name="Google Shape;103;p18"/>
          <p:cNvSpPr txBox="1">
            <a:spLocks noGrp="1"/>
          </p:cNvSpPr>
          <p:nvPr>
            <p:ph type="title"/>
          </p:nvPr>
        </p:nvSpPr>
        <p:spPr>
          <a:xfrm>
            <a:off x="1334175" y="825450"/>
            <a:ext cx="76902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400">
                <a:solidFill>
                  <a:srgbClr val="1D4337"/>
                </a:solidFill>
                <a:latin typeface="Times New Roman"/>
                <a:ea typeface="Times New Roman"/>
                <a:cs typeface="Times New Roman"/>
                <a:sym typeface="Times New Roman"/>
              </a:rPr>
              <a:t>3-Part Training Series: Creating Change at Three Levels</a:t>
            </a:r>
            <a:r>
              <a:rPr lang="en" sz="3600">
                <a:solidFill>
                  <a:srgbClr val="1D4337"/>
                </a:solidFill>
                <a:latin typeface="Times New Roman"/>
                <a:ea typeface="Times New Roman"/>
                <a:cs typeface="Times New Roman"/>
                <a:sym typeface="Times New Roman"/>
              </a:rPr>
              <a:t> </a:t>
            </a:r>
            <a:endParaRPr sz="3600">
              <a:solidFill>
                <a:srgbClr val="1D4337"/>
              </a:solidFill>
              <a:latin typeface="Times New Roman"/>
              <a:ea typeface="Times New Roman"/>
              <a:cs typeface="Times New Roman"/>
              <a:sym typeface="Times New Roman"/>
            </a:endParaRPr>
          </a:p>
        </p:txBody>
      </p:sp>
      <p:pic>
        <p:nvPicPr>
          <p:cNvPr id="104" name="Google Shape;104;p18"/>
          <p:cNvPicPr preferRelativeResize="0"/>
          <p:nvPr/>
        </p:nvPicPr>
        <p:blipFill>
          <a:blip r:embed="rId4">
            <a:alphaModFix/>
          </a:blip>
          <a:stretch>
            <a:fillRect/>
          </a:stretch>
        </p:blipFill>
        <p:spPr>
          <a:xfrm>
            <a:off x="0" y="3762900"/>
            <a:ext cx="1752025" cy="138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0" y="0"/>
            <a:ext cx="2315500" cy="1927150"/>
          </a:xfrm>
          <a:prstGeom prst="rect">
            <a:avLst/>
          </a:prstGeom>
          <a:noFill/>
          <a:ln>
            <a:noFill/>
          </a:ln>
        </p:spPr>
      </p:pic>
      <p:sp>
        <p:nvSpPr>
          <p:cNvPr id="110" name="Google Shape;110;p19"/>
          <p:cNvSpPr txBox="1">
            <a:spLocks noGrp="1"/>
          </p:cNvSpPr>
          <p:nvPr>
            <p:ph type="title"/>
          </p:nvPr>
        </p:nvSpPr>
        <p:spPr>
          <a:xfrm>
            <a:off x="1221675" y="468325"/>
            <a:ext cx="65667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rgbClr val="1D4337"/>
                </a:solidFill>
                <a:latin typeface="Times New Roman"/>
                <a:ea typeface="Times New Roman"/>
                <a:cs typeface="Times New Roman"/>
                <a:sym typeface="Times New Roman"/>
              </a:rPr>
              <a:t>Objectives</a:t>
            </a:r>
            <a:endParaRPr>
              <a:solidFill>
                <a:srgbClr val="1D4337"/>
              </a:solidFill>
              <a:latin typeface="Times New Roman"/>
              <a:ea typeface="Times New Roman"/>
              <a:cs typeface="Times New Roman"/>
              <a:sym typeface="Times New Roman"/>
            </a:endParaRPr>
          </a:p>
        </p:txBody>
      </p:sp>
      <p:sp>
        <p:nvSpPr>
          <p:cNvPr id="111" name="Google Shape;111;p19"/>
          <p:cNvSpPr txBox="1">
            <a:spLocks noGrp="1"/>
          </p:cNvSpPr>
          <p:nvPr>
            <p:ph type="body" idx="1"/>
          </p:nvPr>
        </p:nvSpPr>
        <p:spPr>
          <a:xfrm>
            <a:off x="968975" y="1563550"/>
            <a:ext cx="8520600" cy="3354000"/>
          </a:xfrm>
          <a:prstGeom prst="rect">
            <a:avLst/>
          </a:prstGeom>
        </p:spPr>
        <p:txBody>
          <a:bodyPr spcFirstLastPara="1" wrap="square" lIns="91425" tIns="91425" rIns="91425" bIns="91425" anchor="t" anchorCtr="0">
            <a:noAutofit/>
          </a:bodyPr>
          <a:lstStyle/>
          <a:p>
            <a:pPr marL="457200" lvl="0" indent="-349250" rtl="0">
              <a:spcBef>
                <a:spcPts val="0"/>
              </a:spcBef>
              <a:spcAft>
                <a:spcPts val="0"/>
              </a:spcAft>
              <a:buClr>
                <a:srgbClr val="7A8E32"/>
              </a:buClr>
              <a:buSzPts val="1900"/>
              <a:buFont typeface="Times New Roman"/>
              <a:buAutoNum type="arabicPeriod"/>
            </a:pPr>
            <a:r>
              <a:rPr lang="en" sz="1900">
                <a:solidFill>
                  <a:srgbClr val="1D4337"/>
                </a:solidFill>
                <a:latin typeface="Times New Roman"/>
                <a:ea typeface="Times New Roman"/>
                <a:cs typeface="Times New Roman"/>
                <a:sym typeface="Times New Roman"/>
              </a:rPr>
              <a:t>Learn how undocumented immigrants are redefining what it means to be ‘American’ and distinguishing themselves as ‘Dreamers’</a:t>
            </a:r>
            <a:endParaRPr sz="1900">
              <a:solidFill>
                <a:srgbClr val="1D4337"/>
              </a:solidFill>
              <a:latin typeface="Times New Roman"/>
              <a:ea typeface="Times New Roman"/>
              <a:cs typeface="Times New Roman"/>
              <a:sym typeface="Times New Roman"/>
            </a:endParaRPr>
          </a:p>
          <a:p>
            <a:pPr marL="457200" lvl="0" indent="-349250" rtl="0">
              <a:spcBef>
                <a:spcPts val="0"/>
              </a:spcBef>
              <a:spcAft>
                <a:spcPts val="0"/>
              </a:spcAft>
              <a:buClr>
                <a:srgbClr val="7A8E32"/>
              </a:buClr>
              <a:buSzPts val="1900"/>
              <a:buFont typeface="Times New Roman"/>
              <a:buAutoNum type="arabicPeriod"/>
            </a:pPr>
            <a:r>
              <a:rPr lang="en" sz="1900">
                <a:solidFill>
                  <a:srgbClr val="1D4337"/>
                </a:solidFill>
                <a:latin typeface="Times New Roman"/>
                <a:ea typeface="Times New Roman"/>
                <a:cs typeface="Times New Roman"/>
                <a:sym typeface="Times New Roman"/>
              </a:rPr>
              <a:t>Recognize and distinguish between ‘inclusive’ and ‘exclusive’ language</a:t>
            </a:r>
            <a:endParaRPr sz="1900">
              <a:solidFill>
                <a:srgbClr val="1D4337"/>
              </a:solidFill>
              <a:latin typeface="Times New Roman"/>
              <a:ea typeface="Times New Roman"/>
              <a:cs typeface="Times New Roman"/>
              <a:sym typeface="Times New Roman"/>
            </a:endParaRPr>
          </a:p>
          <a:p>
            <a:pPr marL="457200" lvl="0" indent="-349250" rtl="0">
              <a:spcBef>
                <a:spcPts val="0"/>
              </a:spcBef>
              <a:spcAft>
                <a:spcPts val="0"/>
              </a:spcAft>
              <a:buClr>
                <a:srgbClr val="7A8E32"/>
              </a:buClr>
              <a:buSzPts val="1900"/>
              <a:buFont typeface="Times New Roman"/>
              <a:buAutoNum type="arabicPeriod"/>
            </a:pPr>
            <a:r>
              <a:rPr lang="en" sz="1900">
                <a:solidFill>
                  <a:srgbClr val="1D4337"/>
                </a:solidFill>
                <a:latin typeface="Times New Roman"/>
                <a:ea typeface="Times New Roman"/>
                <a:cs typeface="Times New Roman"/>
                <a:sym typeface="Times New Roman"/>
              </a:rPr>
              <a:t>Examine the context of undocumented students in higher education</a:t>
            </a:r>
            <a:endParaRPr sz="1900">
              <a:solidFill>
                <a:srgbClr val="1D4337"/>
              </a:solidFill>
              <a:latin typeface="Times New Roman"/>
              <a:ea typeface="Times New Roman"/>
              <a:cs typeface="Times New Roman"/>
              <a:sym typeface="Times New Roman"/>
            </a:endParaRPr>
          </a:p>
          <a:p>
            <a:pPr marL="457200" lvl="0" indent="-349250" rtl="0">
              <a:spcBef>
                <a:spcPts val="0"/>
              </a:spcBef>
              <a:spcAft>
                <a:spcPts val="0"/>
              </a:spcAft>
              <a:buClr>
                <a:srgbClr val="7A8E32"/>
              </a:buClr>
              <a:buSzPts val="1900"/>
              <a:buFont typeface="Times New Roman"/>
              <a:buAutoNum type="arabicPeriod"/>
            </a:pPr>
            <a:r>
              <a:rPr lang="en" sz="1900">
                <a:solidFill>
                  <a:srgbClr val="1D4337"/>
                </a:solidFill>
                <a:latin typeface="Times New Roman"/>
                <a:ea typeface="Times New Roman"/>
                <a:cs typeface="Times New Roman"/>
                <a:sym typeface="Times New Roman"/>
              </a:rPr>
              <a:t>Understand Legal Basics — AB 540, CA Dream Act, DACA</a:t>
            </a:r>
            <a:endParaRPr sz="1900">
              <a:solidFill>
                <a:srgbClr val="1D4337"/>
              </a:solidFill>
              <a:latin typeface="Times New Roman"/>
              <a:ea typeface="Times New Roman"/>
              <a:cs typeface="Times New Roman"/>
              <a:sym typeface="Times New Roman"/>
            </a:endParaRPr>
          </a:p>
          <a:p>
            <a:pPr marL="457200" lvl="0" indent="-349250" rtl="0">
              <a:spcBef>
                <a:spcPts val="0"/>
              </a:spcBef>
              <a:spcAft>
                <a:spcPts val="0"/>
              </a:spcAft>
              <a:buClr>
                <a:srgbClr val="7A8E32"/>
              </a:buClr>
              <a:buSzPts val="1900"/>
              <a:buFont typeface="Times New Roman"/>
              <a:buAutoNum type="arabicPeriod"/>
            </a:pPr>
            <a:r>
              <a:rPr lang="en" sz="1900">
                <a:solidFill>
                  <a:srgbClr val="1D4337"/>
                </a:solidFill>
                <a:latin typeface="Times New Roman"/>
                <a:ea typeface="Times New Roman"/>
                <a:cs typeface="Times New Roman"/>
                <a:sym typeface="Times New Roman"/>
              </a:rPr>
              <a:t>Explore examples of success on the Central Coast</a:t>
            </a:r>
            <a:endParaRPr sz="1900">
              <a:solidFill>
                <a:srgbClr val="1D4337"/>
              </a:solidFill>
              <a:latin typeface="Times New Roman"/>
              <a:ea typeface="Times New Roman"/>
              <a:cs typeface="Times New Roman"/>
              <a:sym typeface="Times New Roman"/>
            </a:endParaRPr>
          </a:p>
          <a:p>
            <a:pPr marL="457200" lvl="0" indent="-349250" rtl="0">
              <a:spcBef>
                <a:spcPts val="0"/>
              </a:spcBef>
              <a:spcAft>
                <a:spcPts val="0"/>
              </a:spcAft>
              <a:buClr>
                <a:srgbClr val="7A8E32"/>
              </a:buClr>
              <a:buSzPts val="1900"/>
              <a:buAutoNum type="arabicPeriod"/>
            </a:pPr>
            <a:r>
              <a:rPr lang="en" sz="1900">
                <a:solidFill>
                  <a:srgbClr val="1D4337"/>
                </a:solidFill>
                <a:latin typeface="Times New Roman"/>
                <a:ea typeface="Times New Roman"/>
                <a:cs typeface="Times New Roman"/>
                <a:sym typeface="Times New Roman"/>
              </a:rPr>
              <a:t>Identify </a:t>
            </a:r>
            <a:r>
              <a:rPr lang="en" sz="1900" b="1" u="sng">
                <a:solidFill>
                  <a:srgbClr val="1D4337"/>
                </a:solidFill>
                <a:latin typeface="Times New Roman"/>
                <a:ea typeface="Times New Roman"/>
                <a:cs typeface="Times New Roman"/>
                <a:sym typeface="Times New Roman"/>
              </a:rPr>
              <a:t>next steps</a:t>
            </a:r>
            <a:r>
              <a:rPr lang="en" sz="1900">
                <a:solidFill>
                  <a:srgbClr val="1D4337"/>
                </a:solidFill>
                <a:latin typeface="Times New Roman"/>
                <a:ea typeface="Times New Roman"/>
                <a:cs typeface="Times New Roman"/>
                <a:sym typeface="Times New Roman"/>
              </a:rPr>
              <a:t> to support undocumented students on your campus</a:t>
            </a:r>
            <a:endParaRPr sz="1900">
              <a:solidFill>
                <a:srgbClr val="1D4337"/>
              </a:solidFill>
              <a:latin typeface="Times New Roman"/>
              <a:ea typeface="Times New Roman"/>
              <a:cs typeface="Times New Roman"/>
              <a:sym typeface="Times New Roman"/>
            </a:endParaRPr>
          </a:p>
        </p:txBody>
      </p:sp>
      <p:pic>
        <p:nvPicPr>
          <p:cNvPr id="112" name="Google Shape;112;p19"/>
          <p:cNvPicPr preferRelativeResize="0"/>
          <p:nvPr/>
        </p:nvPicPr>
        <p:blipFill>
          <a:blip r:embed="rId4">
            <a:alphaModFix/>
          </a:blip>
          <a:stretch>
            <a:fillRect/>
          </a:stretch>
        </p:blipFill>
        <p:spPr>
          <a:xfrm>
            <a:off x="0" y="3762900"/>
            <a:ext cx="1752025" cy="138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p:nvPr/>
        </p:nvSpPr>
        <p:spPr>
          <a:xfrm>
            <a:off x="5861050" y="4868075"/>
            <a:ext cx="2886900" cy="186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600" u="sng">
                <a:solidFill>
                  <a:srgbClr val="6611CC"/>
                </a:solidFill>
                <a:hlinkClick r:id="rId3"/>
              </a:rPr>
              <a:t>http://www.aft.org/sites/default/files/im_uac-educators-guide_2017.pdf</a:t>
            </a:r>
            <a:endParaRPr sz="600"/>
          </a:p>
        </p:txBody>
      </p:sp>
      <p:pic>
        <p:nvPicPr>
          <p:cNvPr id="118" name="Google Shape;118;p20" descr="Screen Shot 2017-09-27 at 11.47.38.png"/>
          <p:cNvPicPr preferRelativeResize="0"/>
          <p:nvPr/>
        </p:nvPicPr>
        <p:blipFill>
          <a:blip r:embed="rId4">
            <a:alphaModFix/>
          </a:blip>
          <a:stretch>
            <a:fillRect/>
          </a:stretch>
        </p:blipFill>
        <p:spPr>
          <a:xfrm>
            <a:off x="5784850" y="-1"/>
            <a:ext cx="3059934" cy="4868074"/>
          </a:xfrm>
          <a:prstGeom prst="rect">
            <a:avLst/>
          </a:prstGeom>
          <a:noFill/>
          <a:ln>
            <a:noFill/>
          </a:ln>
        </p:spPr>
      </p:pic>
      <p:pic>
        <p:nvPicPr>
          <p:cNvPr id="119" name="Google Shape;119;p20"/>
          <p:cNvPicPr preferRelativeResize="0"/>
          <p:nvPr/>
        </p:nvPicPr>
        <p:blipFill>
          <a:blip r:embed="rId5">
            <a:alphaModFix/>
          </a:blip>
          <a:stretch>
            <a:fillRect/>
          </a:stretch>
        </p:blipFill>
        <p:spPr>
          <a:xfrm>
            <a:off x="0" y="0"/>
            <a:ext cx="2315500" cy="1927150"/>
          </a:xfrm>
          <a:prstGeom prst="rect">
            <a:avLst/>
          </a:prstGeom>
          <a:noFill/>
          <a:ln>
            <a:noFill/>
          </a:ln>
        </p:spPr>
      </p:pic>
      <p:pic>
        <p:nvPicPr>
          <p:cNvPr id="120" name="Google Shape;120;p20"/>
          <p:cNvPicPr preferRelativeResize="0"/>
          <p:nvPr/>
        </p:nvPicPr>
        <p:blipFill>
          <a:blip r:embed="rId6">
            <a:alphaModFix/>
          </a:blip>
          <a:stretch>
            <a:fillRect/>
          </a:stretch>
        </p:blipFill>
        <p:spPr>
          <a:xfrm>
            <a:off x="0" y="3762900"/>
            <a:ext cx="1752025" cy="1380600"/>
          </a:xfrm>
          <a:prstGeom prst="rect">
            <a:avLst/>
          </a:prstGeom>
          <a:noFill/>
          <a:ln>
            <a:noFill/>
          </a:ln>
        </p:spPr>
      </p:pic>
      <p:sp>
        <p:nvSpPr>
          <p:cNvPr id="121" name="Google Shape;121;p20"/>
          <p:cNvSpPr txBox="1"/>
          <p:nvPr/>
        </p:nvSpPr>
        <p:spPr>
          <a:xfrm>
            <a:off x="1302825" y="1302425"/>
            <a:ext cx="3877500" cy="314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1D4337"/>
                </a:solidFill>
                <a:latin typeface="Times New Roman"/>
                <a:ea typeface="Times New Roman"/>
                <a:cs typeface="Times New Roman"/>
                <a:sym typeface="Times New Roman"/>
              </a:rPr>
              <a:t>What kinds of challenges do you think undocumented students may face?</a:t>
            </a:r>
            <a:endParaRPr sz="2400">
              <a:solidFill>
                <a:srgbClr val="1D4337"/>
              </a:solidFill>
              <a:latin typeface="Times New Roman"/>
              <a:ea typeface="Times New Roman"/>
              <a:cs typeface="Times New Roman"/>
              <a:sym typeface="Times New Roman"/>
            </a:endParaRPr>
          </a:p>
          <a:p>
            <a:pPr marL="457200" lvl="0" indent="0" rtl="0">
              <a:spcBef>
                <a:spcPts val="0"/>
              </a:spcBef>
              <a:spcAft>
                <a:spcPts val="0"/>
              </a:spcAft>
              <a:buClr>
                <a:schemeClr val="dk1"/>
              </a:buClr>
              <a:buSzPts val="1100"/>
              <a:buFont typeface="Arial"/>
              <a:buNone/>
            </a:pPr>
            <a:endParaRPr sz="2400">
              <a:solidFill>
                <a:srgbClr val="1D4337"/>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2400">
              <a:solidFill>
                <a:srgbClr val="1D4337"/>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 sz="2400">
                <a:solidFill>
                  <a:srgbClr val="1D4337"/>
                </a:solidFill>
                <a:latin typeface="Times New Roman"/>
                <a:ea typeface="Times New Roman"/>
                <a:cs typeface="Times New Roman"/>
                <a:sym typeface="Times New Roman"/>
              </a:rPr>
              <a:t>What are you hoping to learn from today’s training?</a:t>
            </a:r>
            <a:endParaRPr sz="2400">
              <a:solidFill>
                <a:srgbClr val="1D4337"/>
              </a:solidFill>
              <a:latin typeface="Times New Roman"/>
              <a:ea typeface="Times New Roman"/>
              <a:cs typeface="Times New Roman"/>
              <a:sym typeface="Times New Roman"/>
            </a:endParaRPr>
          </a:p>
          <a:p>
            <a:pPr marL="0" lvl="0" indent="0" rtl="0">
              <a:spcBef>
                <a:spcPts val="0"/>
              </a:spcBef>
              <a:spcAft>
                <a:spcPts val="0"/>
              </a:spcAft>
              <a:buNone/>
            </a:pPr>
            <a:endParaRPr>
              <a:latin typeface="Open Sans"/>
              <a:ea typeface="Open Sans"/>
              <a:cs typeface="Open Sans"/>
              <a:sym typeface="Open Sans"/>
            </a:endParaRPr>
          </a:p>
        </p:txBody>
      </p:sp>
      <p:sp>
        <p:nvSpPr>
          <p:cNvPr id="122" name="Google Shape;122;p20"/>
          <p:cNvSpPr txBox="1">
            <a:spLocks noGrp="1"/>
          </p:cNvSpPr>
          <p:nvPr>
            <p:ph type="title"/>
          </p:nvPr>
        </p:nvSpPr>
        <p:spPr>
          <a:xfrm>
            <a:off x="1168750" y="624725"/>
            <a:ext cx="4616100" cy="67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rgbClr val="1D4337"/>
                </a:solidFill>
                <a:latin typeface="Times New Roman"/>
                <a:ea typeface="Times New Roman"/>
                <a:cs typeface="Times New Roman"/>
                <a:sym typeface="Times New Roman"/>
              </a:rPr>
              <a:t>Sharing with a Partner</a:t>
            </a:r>
            <a:endParaRPr sz="3000">
              <a:solidFill>
                <a:srgbClr val="1D4337"/>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a:off x="5916000" y="869325"/>
            <a:ext cx="3147525" cy="3859900"/>
          </a:xfrm>
          <a:prstGeom prst="rect">
            <a:avLst/>
          </a:prstGeom>
          <a:noFill/>
          <a:ln>
            <a:noFill/>
          </a:ln>
        </p:spPr>
      </p:pic>
      <p:pic>
        <p:nvPicPr>
          <p:cNvPr id="128" name="Google Shape;128;p21"/>
          <p:cNvPicPr preferRelativeResize="0"/>
          <p:nvPr/>
        </p:nvPicPr>
        <p:blipFill>
          <a:blip r:embed="rId4">
            <a:alphaModFix/>
          </a:blip>
          <a:stretch>
            <a:fillRect/>
          </a:stretch>
        </p:blipFill>
        <p:spPr>
          <a:xfrm>
            <a:off x="0" y="0"/>
            <a:ext cx="2315500" cy="1927150"/>
          </a:xfrm>
          <a:prstGeom prst="rect">
            <a:avLst/>
          </a:prstGeom>
          <a:noFill/>
          <a:ln>
            <a:noFill/>
          </a:ln>
        </p:spPr>
      </p:pic>
      <p:sp>
        <p:nvSpPr>
          <p:cNvPr id="129" name="Google Shape;129;p21"/>
          <p:cNvSpPr txBox="1">
            <a:spLocks noGrp="1"/>
          </p:cNvSpPr>
          <p:nvPr>
            <p:ph type="title"/>
          </p:nvPr>
        </p:nvSpPr>
        <p:spPr>
          <a:xfrm>
            <a:off x="1234975" y="759825"/>
            <a:ext cx="71913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solidFill>
                  <a:srgbClr val="1D4337"/>
                </a:solidFill>
                <a:latin typeface="Times New Roman"/>
                <a:ea typeface="Times New Roman"/>
                <a:cs typeface="Times New Roman"/>
                <a:sym typeface="Times New Roman"/>
              </a:rPr>
              <a:t>The Undocumented Community in California</a:t>
            </a:r>
            <a:endParaRPr sz="3600">
              <a:solidFill>
                <a:srgbClr val="1D4337"/>
              </a:solidFill>
              <a:latin typeface="Times New Roman"/>
              <a:ea typeface="Times New Roman"/>
              <a:cs typeface="Times New Roman"/>
              <a:sym typeface="Times New Roman"/>
            </a:endParaRPr>
          </a:p>
        </p:txBody>
      </p:sp>
      <p:sp>
        <p:nvSpPr>
          <p:cNvPr id="130" name="Google Shape;130;p21"/>
          <p:cNvSpPr txBox="1">
            <a:spLocks noGrp="1"/>
          </p:cNvSpPr>
          <p:nvPr>
            <p:ph type="body" idx="1"/>
          </p:nvPr>
        </p:nvSpPr>
        <p:spPr>
          <a:xfrm>
            <a:off x="1035075" y="1809875"/>
            <a:ext cx="5140800" cy="1822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7A8E32"/>
              </a:buClr>
              <a:buSzPts val="1800"/>
              <a:buFont typeface="Times New Roman"/>
              <a:buChar char="■"/>
            </a:pPr>
            <a:r>
              <a:rPr lang="en">
                <a:solidFill>
                  <a:srgbClr val="1D4337"/>
                </a:solidFill>
                <a:latin typeface="Times New Roman"/>
                <a:ea typeface="Times New Roman"/>
                <a:cs typeface="Times New Roman"/>
                <a:sym typeface="Times New Roman"/>
              </a:rPr>
              <a:t>California Community Colleges serve the largest number of undocumented students, compared to CSUs and UCs</a:t>
            </a:r>
            <a:endParaRPr>
              <a:solidFill>
                <a:srgbClr val="1D4337"/>
              </a:solidFill>
              <a:latin typeface="Times New Roman"/>
              <a:ea typeface="Times New Roman"/>
              <a:cs typeface="Times New Roman"/>
              <a:sym typeface="Times New Roman"/>
            </a:endParaRPr>
          </a:p>
          <a:p>
            <a:pPr marL="457200" lvl="0" indent="-342900" rtl="0">
              <a:spcBef>
                <a:spcPts val="0"/>
              </a:spcBef>
              <a:spcAft>
                <a:spcPts val="0"/>
              </a:spcAft>
              <a:buClr>
                <a:srgbClr val="7A8E32"/>
              </a:buClr>
              <a:buSzPts val="1800"/>
              <a:buFont typeface="Times New Roman"/>
              <a:buChar char="■"/>
            </a:pPr>
            <a:r>
              <a:rPr lang="en">
                <a:solidFill>
                  <a:srgbClr val="1D4337"/>
                </a:solidFill>
                <a:latin typeface="Times New Roman"/>
                <a:ea typeface="Times New Roman"/>
                <a:cs typeface="Times New Roman"/>
                <a:sym typeface="Times New Roman"/>
              </a:rPr>
              <a:t>Exact numbers of undocumented students should not be collected by institutions </a:t>
            </a:r>
            <a:endParaRPr>
              <a:solidFill>
                <a:srgbClr val="1D4337"/>
              </a:solidFill>
              <a:latin typeface="Times New Roman"/>
              <a:ea typeface="Times New Roman"/>
              <a:cs typeface="Times New Roman"/>
              <a:sym typeface="Times New Roman"/>
            </a:endParaRPr>
          </a:p>
          <a:p>
            <a:pPr marL="457200" lvl="0" indent="-342900" rtl="0">
              <a:spcBef>
                <a:spcPts val="0"/>
              </a:spcBef>
              <a:spcAft>
                <a:spcPts val="0"/>
              </a:spcAft>
              <a:buClr>
                <a:srgbClr val="7A8E32"/>
              </a:buClr>
              <a:buSzPts val="1800"/>
              <a:buFont typeface="Times New Roman"/>
              <a:buChar char="■"/>
            </a:pPr>
            <a:r>
              <a:rPr lang="en">
                <a:solidFill>
                  <a:srgbClr val="1D4337"/>
                </a:solidFill>
                <a:latin typeface="Times New Roman"/>
                <a:ea typeface="Times New Roman"/>
                <a:cs typeface="Times New Roman"/>
                <a:sym typeface="Times New Roman"/>
              </a:rPr>
              <a:t>At least 13% of California K-12 students have at least one undocumented parent</a:t>
            </a:r>
            <a:endParaRPr>
              <a:solidFill>
                <a:srgbClr val="1D4337"/>
              </a:solidFill>
              <a:latin typeface="Times New Roman"/>
              <a:ea typeface="Times New Roman"/>
              <a:cs typeface="Times New Roman"/>
              <a:sym typeface="Times New Roman"/>
            </a:endParaRPr>
          </a:p>
          <a:p>
            <a:pPr marL="0" marR="0" lvl="0" indent="0" algn="l" rtl="0">
              <a:lnSpc>
                <a:spcPct val="115000"/>
              </a:lnSpc>
              <a:spcBef>
                <a:spcPts val="1600"/>
              </a:spcBef>
              <a:spcAft>
                <a:spcPts val="1600"/>
              </a:spcAft>
              <a:buNone/>
            </a:pPr>
            <a:endParaRPr/>
          </a:p>
        </p:txBody>
      </p:sp>
      <p:pic>
        <p:nvPicPr>
          <p:cNvPr id="131" name="Google Shape;131;p21"/>
          <p:cNvPicPr preferRelativeResize="0"/>
          <p:nvPr/>
        </p:nvPicPr>
        <p:blipFill>
          <a:blip r:embed="rId5">
            <a:alphaModFix/>
          </a:blip>
          <a:stretch>
            <a:fillRect/>
          </a:stretch>
        </p:blipFill>
        <p:spPr>
          <a:xfrm>
            <a:off x="0" y="3762900"/>
            <a:ext cx="1752025" cy="138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4851850" y="4798825"/>
            <a:ext cx="2784000" cy="212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950" u="sng">
                <a:solidFill>
                  <a:schemeClr val="hlink"/>
                </a:solidFill>
                <a:hlinkClick r:id="rId3"/>
              </a:rPr>
              <a:t>https://defineamerican.com/stories</a:t>
            </a:r>
            <a:r>
              <a:rPr lang="en" sz="950" u="sng">
                <a:solidFill>
                  <a:schemeClr val="hlink"/>
                </a:solidFill>
                <a:latin typeface="Times New Roman"/>
                <a:ea typeface="Times New Roman"/>
                <a:cs typeface="Times New Roman"/>
                <a:sym typeface="Times New Roman"/>
                <a:hlinkClick r:id="rId3"/>
              </a:rPr>
              <a:t>/</a:t>
            </a:r>
            <a:endParaRPr sz="950">
              <a:solidFill>
                <a:srgbClr val="1D4337"/>
              </a:solidFill>
              <a:latin typeface="Times New Roman"/>
              <a:ea typeface="Times New Roman"/>
              <a:cs typeface="Times New Roman"/>
              <a:sym typeface="Times New Roman"/>
            </a:endParaRPr>
          </a:p>
          <a:p>
            <a:pPr marL="0" lvl="0" indent="0">
              <a:spcBef>
                <a:spcPts val="0"/>
              </a:spcBef>
              <a:spcAft>
                <a:spcPts val="0"/>
              </a:spcAft>
              <a:buNone/>
            </a:pPr>
            <a:endParaRPr/>
          </a:p>
        </p:txBody>
      </p:sp>
      <p:pic>
        <p:nvPicPr>
          <p:cNvPr id="137" name="Google Shape;137;p22"/>
          <p:cNvPicPr preferRelativeResize="0"/>
          <p:nvPr/>
        </p:nvPicPr>
        <p:blipFill>
          <a:blip r:embed="rId4">
            <a:alphaModFix/>
          </a:blip>
          <a:stretch>
            <a:fillRect/>
          </a:stretch>
        </p:blipFill>
        <p:spPr>
          <a:xfrm>
            <a:off x="0" y="0"/>
            <a:ext cx="2315500" cy="1927150"/>
          </a:xfrm>
          <a:prstGeom prst="rect">
            <a:avLst/>
          </a:prstGeom>
          <a:noFill/>
          <a:ln>
            <a:noFill/>
          </a:ln>
        </p:spPr>
      </p:pic>
      <p:pic>
        <p:nvPicPr>
          <p:cNvPr id="138" name="Google Shape;138;p22"/>
          <p:cNvPicPr preferRelativeResize="0"/>
          <p:nvPr/>
        </p:nvPicPr>
        <p:blipFill>
          <a:blip r:embed="rId5">
            <a:alphaModFix/>
          </a:blip>
          <a:stretch>
            <a:fillRect/>
          </a:stretch>
        </p:blipFill>
        <p:spPr>
          <a:xfrm>
            <a:off x="0" y="3762900"/>
            <a:ext cx="1752025" cy="1380600"/>
          </a:xfrm>
          <a:prstGeom prst="rect">
            <a:avLst/>
          </a:prstGeom>
          <a:noFill/>
          <a:ln>
            <a:noFill/>
          </a:ln>
        </p:spPr>
      </p:pic>
      <p:sp>
        <p:nvSpPr>
          <p:cNvPr id="139" name="Google Shape;139;p22"/>
          <p:cNvSpPr txBox="1">
            <a:spLocks noGrp="1"/>
          </p:cNvSpPr>
          <p:nvPr>
            <p:ph type="title"/>
          </p:nvPr>
        </p:nvSpPr>
        <p:spPr>
          <a:xfrm>
            <a:off x="1221675" y="112525"/>
            <a:ext cx="59952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dk1"/>
              </a:buClr>
              <a:buSzPts val="1100"/>
              <a:buFont typeface="Arial"/>
              <a:buNone/>
            </a:pPr>
            <a:r>
              <a:rPr lang="en" sz="3600">
                <a:solidFill>
                  <a:srgbClr val="1D4337"/>
                </a:solidFill>
                <a:latin typeface="Times New Roman"/>
                <a:ea typeface="Times New Roman"/>
                <a:cs typeface="Times New Roman"/>
                <a:sym typeface="Times New Roman"/>
              </a:rPr>
              <a:t>Undocu-Voices </a:t>
            </a:r>
            <a:endParaRPr sz="3600">
              <a:solidFill>
                <a:srgbClr val="1D4337"/>
              </a:solidFill>
              <a:latin typeface="Times New Roman"/>
              <a:ea typeface="Times New Roman"/>
              <a:cs typeface="Times New Roman"/>
              <a:sym typeface="Times New Roman"/>
            </a:endParaRPr>
          </a:p>
        </p:txBody>
      </p:sp>
      <p:pic>
        <p:nvPicPr>
          <p:cNvPr id="140" name="Google Shape;140;p22" descr="Screen Shot 2017-10-11 at 5.14.57 PM.png"/>
          <p:cNvPicPr preferRelativeResize="0"/>
          <p:nvPr/>
        </p:nvPicPr>
        <p:blipFill>
          <a:blip r:embed="rId6">
            <a:alphaModFix/>
          </a:blip>
          <a:stretch>
            <a:fillRect/>
          </a:stretch>
        </p:blipFill>
        <p:spPr>
          <a:xfrm>
            <a:off x="1391200" y="1128025"/>
            <a:ext cx="7752801" cy="3486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p:nvPr/>
        </p:nvSpPr>
        <p:spPr>
          <a:xfrm>
            <a:off x="5168050" y="3679375"/>
            <a:ext cx="3337200" cy="90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solidFill>
                  <a:schemeClr val="lt1"/>
                </a:solidFill>
                <a:latin typeface="Times New Roman"/>
                <a:ea typeface="Times New Roman"/>
                <a:cs typeface="Times New Roman"/>
                <a:sym typeface="Times New Roman"/>
              </a:rPr>
              <a:t>Many news organizations like the Associated Press, New York Times, LA Times, and NBC News have all established style guides to eradicate these dehumanizing terms, in favor of the preferred terms. </a:t>
            </a:r>
            <a:endParaRPr sz="1100">
              <a:solidFill>
                <a:schemeClr val="lt1"/>
              </a:solidFill>
              <a:latin typeface="Times New Roman"/>
              <a:ea typeface="Times New Roman"/>
              <a:cs typeface="Times New Roman"/>
              <a:sym typeface="Times New Roman"/>
            </a:endParaRPr>
          </a:p>
          <a:p>
            <a:pPr marL="0" lvl="0" indent="0">
              <a:spcBef>
                <a:spcPts val="0"/>
              </a:spcBef>
              <a:spcAft>
                <a:spcPts val="0"/>
              </a:spcAft>
              <a:buNone/>
            </a:pPr>
            <a:endParaRPr sz="1000">
              <a:solidFill>
                <a:schemeClr val="lt1"/>
              </a:solidFill>
              <a:latin typeface="Calibri"/>
              <a:ea typeface="Calibri"/>
              <a:cs typeface="Calibri"/>
              <a:sym typeface="Calibri"/>
            </a:endParaRPr>
          </a:p>
        </p:txBody>
      </p:sp>
      <p:sp>
        <p:nvSpPr>
          <p:cNvPr id="146" name="Google Shape;146;p23"/>
          <p:cNvSpPr txBox="1">
            <a:spLocks noGrp="1"/>
          </p:cNvSpPr>
          <p:nvPr>
            <p:ph type="body" idx="4294967295"/>
          </p:nvPr>
        </p:nvSpPr>
        <p:spPr>
          <a:xfrm>
            <a:off x="1492725" y="2195721"/>
            <a:ext cx="4041900" cy="480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200">
                <a:solidFill>
                  <a:srgbClr val="7A8E32"/>
                </a:solidFill>
                <a:latin typeface="Times New Roman"/>
                <a:ea typeface="Times New Roman"/>
                <a:cs typeface="Times New Roman"/>
                <a:sym typeface="Times New Roman"/>
              </a:rPr>
              <a:t>Dehumanizing Terms</a:t>
            </a:r>
            <a:endParaRPr sz="2200">
              <a:solidFill>
                <a:srgbClr val="7A8E32"/>
              </a:solidFill>
              <a:latin typeface="Times New Roman"/>
              <a:ea typeface="Times New Roman"/>
              <a:cs typeface="Times New Roman"/>
              <a:sym typeface="Times New Roman"/>
            </a:endParaRPr>
          </a:p>
        </p:txBody>
      </p:sp>
      <p:sp>
        <p:nvSpPr>
          <p:cNvPr id="147" name="Google Shape;147;p23"/>
          <p:cNvSpPr txBox="1">
            <a:spLocks noGrp="1"/>
          </p:cNvSpPr>
          <p:nvPr>
            <p:ph type="body" idx="4294967295"/>
          </p:nvPr>
        </p:nvSpPr>
        <p:spPr>
          <a:xfrm>
            <a:off x="1529750" y="2577275"/>
            <a:ext cx="2066400" cy="987900"/>
          </a:xfrm>
          <a:prstGeom prst="rect">
            <a:avLst/>
          </a:prstGeom>
        </p:spPr>
        <p:txBody>
          <a:bodyPr spcFirstLastPara="1" wrap="square" lIns="91425" tIns="91425" rIns="91425" bIns="91425" anchor="t" anchorCtr="0">
            <a:noAutofit/>
          </a:bodyPr>
          <a:lstStyle/>
          <a:p>
            <a:pPr marL="0" lvl="0" indent="0">
              <a:spcBef>
                <a:spcPts val="0"/>
              </a:spcBef>
              <a:spcAft>
                <a:spcPts val="1600"/>
              </a:spcAft>
              <a:buClr>
                <a:schemeClr val="dk1"/>
              </a:buClr>
              <a:buSzPts val="1100"/>
              <a:buFont typeface="Arial"/>
              <a:buNone/>
            </a:pPr>
            <a:r>
              <a:rPr lang="en">
                <a:solidFill>
                  <a:srgbClr val="1D4337"/>
                </a:solidFill>
                <a:latin typeface="Times New Roman"/>
                <a:ea typeface="Times New Roman"/>
                <a:cs typeface="Times New Roman"/>
                <a:sym typeface="Times New Roman"/>
              </a:rPr>
              <a:t>Illegal immigrant    Criminal Alien Animals</a:t>
            </a:r>
            <a:endParaRPr>
              <a:solidFill>
                <a:srgbClr val="1D4337"/>
              </a:solidFill>
              <a:latin typeface="Times New Roman"/>
              <a:ea typeface="Times New Roman"/>
              <a:cs typeface="Times New Roman"/>
              <a:sym typeface="Times New Roman"/>
            </a:endParaRPr>
          </a:p>
        </p:txBody>
      </p:sp>
      <p:pic>
        <p:nvPicPr>
          <p:cNvPr id="148" name="Google Shape;148;p23" descr="1100x0_85_1_c_FFFFFF_05e47d3cd05703215783b4b064612195.jpg"/>
          <p:cNvPicPr preferRelativeResize="0"/>
          <p:nvPr/>
        </p:nvPicPr>
        <p:blipFill>
          <a:blip r:embed="rId3">
            <a:alphaModFix/>
          </a:blip>
          <a:stretch>
            <a:fillRect/>
          </a:stretch>
        </p:blipFill>
        <p:spPr>
          <a:xfrm>
            <a:off x="5168000" y="816900"/>
            <a:ext cx="3337301" cy="2821525"/>
          </a:xfrm>
          <a:prstGeom prst="rect">
            <a:avLst/>
          </a:prstGeom>
          <a:noFill/>
          <a:ln>
            <a:noFill/>
          </a:ln>
        </p:spPr>
      </p:pic>
      <p:sp>
        <p:nvSpPr>
          <p:cNvPr id="149" name="Google Shape;149;p23"/>
          <p:cNvSpPr txBox="1">
            <a:spLocks noGrp="1"/>
          </p:cNvSpPr>
          <p:nvPr>
            <p:ph type="body" idx="4294967295"/>
          </p:nvPr>
        </p:nvSpPr>
        <p:spPr>
          <a:xfrm>
            <a:off x="1492725" y="3638434"/>
            <a:ext cx="4041900" cy="480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200">
                <a:solidFill>
                  <a:srgbClr val="7A8E32"/>
                </a:solidFill>
                <a:latin typeface="Times New Roman"/>
                <a:ea typeface="Times New Roman"/>
                <a:cs typeface="Times New Roman"/>
                <a:sym typeface="Times New Roman"/>
              </a:rPr>
              <a:t>Terms You May Hear</a:t>
            </a:r>
            <a:endParaRPr sz="2200">
              <a:solidFill>
                <a:srgbClr val="7A8E32"/>
              </a:solidFill>
              <a:latin typeface="Times New Roman"/>
              <a:ea typeface="Times New Roman"/>
              <a:cs typeface="Times New Roman"/>
              <a:sym typeface="Times New Roman"/>
            </a:endParaRPr>
          </a:p>
        </p:txBody>
      </p:sp>
      <p:pic>
        <p:nvPicPr>
          <p:cNvPr id="150" name="Google Shape;150;p23"/>
          <p:cNvPicPr preferRelativeResize="0"/>
          <p:nvPr/>
        </p:nvPicPr>
        <p:blipFill>
          <a:blip r:embed="rId4">
            <a:alphaModFix/>
          </a:blip>
          <a:stretch>
            <a:fillRect/>
          </a:stretch>
        </p:blipFill>
        <p:spPr>
          <a:xfrm>
            <a:off x="0" y="3762900"/>
            <a:ext cx="1752025" cy="1380600"/>
          </a:xfrm>
          <a:prstGeom prst="rect">
            <a:avLst/>
          </a:prstGeom>
          <a:noFill/>
          <a:ln>
            <a:noFill/>
          </a:ln>
        </p:spPr>
      </p:pic>
      <p:pic>
        <p:nvPicPr>
          <p:cNvPr id="151" name="Google Shape;151;p23"/>
          <p:cNvPicPr preferRelativeResize="0"/>
          <p:nvPr/>
        </p:nvPicPr>
        <p:blipFill>
          <a:blip r:embed="rId5">
            <a:alphaModFix/>
          </a:blip>
          <a:stretch>
            <a:fillRect/>
          </a:stretch>
        </p:blipFill>
        <p:spPr>
          <a:xfrm>
            <a:off x="0" y="0"/>
            <a:ext cx="2315500" cy="1927150"/>
          </a:xfrm>
          <a:prstGeom prst="rect">
            <a:avLst/>
          </a:prstGeom>
          <a:noFill/>
          <a:ln>
            <a:noFill/>
          </a:ln>
        </p:spPr>
      </p:pic>
      <p:sp>
        <p:nvSpPr>
          <p:cNvPr id="152" name="Google Shape;152;p23"/>
          <p:cNvSpPr txBox="1">
            <a:spLocks noGrp="1"/>
          </p:cNvSpPr>
          <p:nvPr>
            <p:ph type="title"/>
          </p:nvPr>
        </p:nvSpPr>
        <p:spPr>
          <a:xfrm>
            <a:off x="1529750" y="315375"/>
            <a:ext cx="3236400" cy="6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1D4337"/>
                </a:solidFill>
                <a:latin typeface="Times New Roman"/>
                <a:ea typeface="Times New Roman"/>
                <a:cs typeface="Times New Roman"/>
                <a:sym typeface="Times New Roman"/>
              </a:rPr>
              <a:t>Terminology</a:t>
            </a:r>
            <a:endParaRPr sz="3600">
              <a:solidFill>
                <a:srgbClr val="1D4337"/>
              </a:solidFill>
              <a:latin typeface="Times New Roman"/>
              <a:ea typeface="Times New Roman"/>
              <a:cs typeface="Times New Roman"/>
              <a:sym typeface="Times New Roman"/>
            </a:endParaRPr>
          </a:p>
        </p:txBody>
      </p:sp>
      <p:sp>
        <p:nvSpPr>
          <p:cNvPr id="153" name="Google Shape;153;p23"/>
          <p:cNvSpPr txBox="1">
            <a:spLocks noGrp="1"/>
          </p:cNvSpPr>
          <p:nvPr>
            <p:ph type="body" idx="4294967295"/>
          </p:nvPr>
        </p:nvSpPr>
        <p:spPr>
          <a:xfrm>
            <a:off x="1492725" y="1050409"/>
            <a:ext cx="4041900" cy="480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200">
                <a:solidFill>
                  <a:srgbClr val="7A8E32"/>
                </a:solidFill>
                <a:latin typeface="Times New Roman"/>
                <a:ea typeface="Times New Roman"/>
                <a:cs typeface="Times New Roman"/>
                <a:sym typeface="Times New Roman"/>
              </a:rPr>
              <a:t>Preferred Terms</a:t>
            </a:r>
            <a:endParaRPr sz="2200">
              <a:solidFill>
                <a:srgbClr val="7A8E32"/>
              </a:solidFill>
              <a:latin typeface="Times New Roman"/>
              <a:ea typeface="Times New Roman"/>
              <a:cs typeface="Times New Roman"/>
              <a:sym typeface="Times New Roman"/>
            </a:endParaRPr>
          </a:p>
        </p:txBody>
      </p:sp>
      <p:sp>
        <p:nvSpPr>
          <p:cNvPr id="154" name="Google Shape;154;p23"/>
          <p:cNvSpPr txBox="1">
            <a:spLocks noGrp="1"/>
          </p:cNvSpPr>
          <p:nvPr>
            <p:ph type="body" idx="4294967295"/>
          </p:nvPr>
        </p:nvSpPr>
        <p:spPr>
          <a:xfrm>
            <a:off x="1493625" y="1486024"/>
            <a:ext cx="4040100" cy="831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600"/>
              </a:spcAft>
              <a:buClr>
                <a:schemeClr val="dk1"/>
              </a:buClr>
              <a:buSzPts val="1100"/>
              <a:buFont typeface="Arial"/>
              <a:buNone/>
            </a:pPr>
            <a:r>
              <a:rPr lang="en">
                <a:solidFill>
                  <a:srgbClr val="1D4337"/>
                </a:solidFill>
                <a:latin typeface="Times New Roman"/>
                <a:ea typeface="Times New Roman"/>
                <a:cs typeface="Times New Roman"/>
                <a:sym typeface="Times New Roman"/>
              </a:rPr>
              <a:t>Undocumented Student                            Undocumented Immigrant</a:t>
            </a:r>
            <a:endParaRPr>
              <a:solidFill>
                <a:srgbClr val="1D4337"/>
              </a:solidFill>
              <a:latin typeface="Times New Roman"/>
              <a:ea typeface="Times New Roman"/>
              <a:cs typeface="Times New Roman"/>
              <a:sym typeface="Times New Roman"/>
            </a:endParaRPr>
          </a:p>
        </p:txBody>
      </p:sp>
      <p:sp>
        <p:nvSpPr>
          <p:cNvPr id="155" name="Google Shape;155;p23"/>
          <p:cNvSpPr txBox="1">
            <a:spLocks noGrp="1"/>
          </p:cNvSpPr>
          <p:nvPr>
            <p:ph type="body" idx="4294967295"/>
          </p:nvPr>
        </p:nvSpPr>
        <p:spPr>
          <a:xfrm>
            <a:off x="1529750" y="4098400"/>
            <a:ext cx="2922600" cy="987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a:solidFill>
                  <a:srgbClr val="1D4337"/>
                </a:solidFill>
                <a:latin typeface="Times New Roman"/>
                <a:ea typeface="Times New Roman"/>
                <a:cs typeface="Times New Roman"/>
                <a:sym typeface="Times New Roman"/>
              </a:rPr>
              <a:t>AB 540 student  DACAmented              Dreamer</a:t>
            </a:r>
            <a:endParaRPr>
              <a:solidFill>
                <a:srgbClr val="1D4337"/>
              </a:solidFill>
              <a:latin typeface="Times New Roman"/>
              <a:ea typeface="Times New Roman"/>
              <a:cs typeface="Times New Roman"/>
              <a:sym typeface="Times New Roman"/>
            </a:endParaRPr>
          </a:p>
          <a:p>
            <a:pPr marL="0" lvl="0" indent="0" rtl="0">
              <a:spcBef>
                <a:spcPts val="1600"/>
              </a:spcBef>
              <a:spcAft>
                <a:spcPts val="1600"/>
              </a:spcAft>
              <a:buClr>
                <a:schemeClr val="dk1"/>
              </a:buClr>
              <a:buSzPts val="1100"/>
              <a:buFont typeface="Arial"/>
              <a:buNone/>
            </a:pPr>
            <a:endParaRPr sz="1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4"/>
          <p:cNvPicPr preferRelativeResize="0"/>
          <p:nvPr/>
        </p:nvPicPr>
        <p:blipFill>
          <a:blip r:embed="rId3">
            <a:alphaModFix/>
          </a:blip>
          <a:stretch>
            <a:fillRect/>
          </a:stretch>
        </p:blipFill>
        <p:spPr>
          <a:xfrm>
            <a:off x="0" y="0"/>
            <a:ext cx="2315500" cy="1927150"/>
          </a:xfrm>
          <a:prstGeom prst="rect">
            <a:avLst/>
          </a:prstGeom>
          <a:noFill/>
          <a:ln>
            <a:noFill/>
          </a:ln>
        </p:spPr>
      </p:pic>
      <p:pic>
        <p:nvPicPr>
          <p:cNvPr id="161" name="Google Shape;161;p24"/>
          <p:cNvPicPr preferRelativeResize="0"/>
          <p:nvPr/>
        </p:nvPicPr>
        <p:blipFill>
          <a:blip r:embed="rId4">
            <a:alphaModFix/>
          </a:blip>
          <a:stretch>
            <a:fillRect/>
          </a:stretch>
        </p:blipFill>
        <p:spPr>
          <a:xfrm>
            <a:off x="-213425" y="3922275"/>
            <a:ext cx="1549773" cy="1221225"/>
          </a:xfrm>
          <a:prstGeom prst="rect">
            <a:avLst/>
          </a:prstGeom>
          <a:noFill/>
          <a:ln>
            <a:noFill/>
          </a:ln>
        </p:spPr>
      </p:pic>
      <p:sp>
        <p:nvSpPr>
          <p:cNvPr id="162" name="Google Shape;162;p24"/>
          <p:cNvSpPr txBox="1">
            <a:spLocks noGrp="1"/>
          </p:cNvSpPr>
          <p:nvPr>
            <p:ph type="title"/>
          </p:nvPr>
        </p:nvSpPr>
        <p:spPr>
          <a:xfrm>
            <a:off x="997500" y="465850"/>
            <a:ext cx="8520600" cy="528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rgbClr val="1D4337"/>
                </a:solidFill>
                <a:latin typeface="Times New Roman"/>
                <a:ea typeface="Times New Roman"/>
                <a:cs typeface="Times New Roman"/>
                <a:sym typeface="Times New Roman"/>
              </a:rPr>
              <a:t>Focus on Deconstructing Dehumanizing Stereotypes</a:t>
            </a:r>
            <a:endParaRPr sz="3000">
              <a:solidFill>
                <a:srgbClr val="1D4337"/>
              </a:solidFill>
              <a:latin typeface="Times New Roman"/>
              <a:ea typeface="Times New Roman"/>
              <a:cs typeface="Times New Roman"/>
              <a:sym typeface="Times New Roman"/>
            </a:endParaRPr>
          </a:p>
        </p:txBody>
      </p:sp>
      <p:graphicFrame>
        <p:nvGraphicFramePr>
          <p:cNvPr id="163" name="Google Shape;163;p24"/>
          <p:cNvGraphicFramePr/>
          <p:nvPr/>
        </p:nvGraphicFramePr>
        <p:xfrm>
          <a:off x="1073700" y="973425"/>
          <a:ext cx="8064100" cy="4170075"/>
        </p:xfrm>
        <a:graphic>
          <a:graphicData uri="http://schemas.openxmlformats.org/drawingml/2006/table">
            <a:tbl>
              <a:tblPr>
                <a:noFill/>
                <a:tableStyleId>{FDBEC398-7621-4892-A42C-F92D55558122}</a:tableStyleId>
              </a:tblPr>
              <a:tblGrid>
                <a:gridCol w="4032050">
                  <a:extLst>
                    <a:ext uri="{9D8B030D-6E8A-4147-A177-3AD203B41FA5}">
                      <a16:colId xmlns:a16="http://schemas.microsoft.com/office/drawing/2014/main" val="20000"/>
                    </a:ext>
                  </a:extLst>
                </a:gridCol>
                <a:gridCol w="4032050">
                  <a:extLst>
                    <a:ext uri="{9D8B030D-6E8A-4147-A177-3AD203B41FA5}">
                      <a16:colId xmlns:a16="http://schemas.microsoft.com/office/drawing/2014/main" val="20001"/>
                    </a:ext>
                  </a:extLst>
                </a:gridCol>
              </a:tblGrid>
              <a:tr h="1015500">
                <a:tc>
                  <a:txBody>
                    <a:bodyPr/>
                    <a:lstStyle/>
                    <a:p>
                      <a:pPr marL="0" lvl="0" indent="0" rtl="0">
                        <a:spcBef>
                          <a:spcPts val="0"/>
                        </a:spcBef>
                        <a:spcAft>
                          <a:spcPts val="0"/>
                        </a:spcAft>
                        <a:buNone/>
                      </a:pPr>
                      <a:r>
                        <a:rPr lang="en" sz="2400" i="1">
                          <a:solidFill>
                            <a:srgbClr val="1D4337"/>
                          </a:solidFill>
                          <a:latin typeface="Times New Roman"/>
                          <a:ea typeface="Times New Roman"/>
                          <a:cs typeface="Times New Roman"/>
                          <a:sym typeface="Times New Roman"/>
                        </a:rPr>
                        <a:t>“Undocumented people are criminals”</a:t>
                      </a:r>
                      <a:endParaRPr sz="2400" i="1">
                        <a:solidFill>
                          <a:srgbClr val="1D4337"/>
                        </a:solidFill>
                        <a:latin typeface="Times New Roman"/>
                        <a:ea typeface="Times New Roman"/>
                        <a:cs typeface="Times New Roman"/>
                        <a:sym typeface="Times New Roman"/>
                      </a:endParaRPr>
                    </a:p>
                  </a:txBody>
                  <a:tcPr marL="91425" marR="91425" marT="91425" marB="91425"/>
                </a:tc>
                <a:tc>
                  <a:txBody>
                    <a:bodyPr/>
                    <a:lstStyle/>
                    <a:p>
                      <a:pPr marL="0" lvl="0" indent="0" rtl="0">
                        <a:spcBef>
                          <a:spcPts val="0"/>
                        </a:spcBef>
                        <a:spcAft>
                          <a:spcPts val="0"/>
                        </a:spcAft>
                        <a:buNone/>
                      </a:pPr>
                      <a:r>
                        <a:rPr lang="en">
                          <a:solidFill>
                            <a:srgbClr val="1D4337"/>
                          </a:solidFill>
                          <a:latin typeface="Times New Roman"/>
                          <a:ea typeface="Times New Roman"/>
                          <a:cs typeface="Times New Roman"/>
                          <a:sym typeface="Times New Roman"/>
                        </a:rPr>
                        <a:t>Despite common anti-immigrant rhetoric, several studies show that immigrants are actually less likely to commit crimes than U.S. born citizens. </a:t>
                      </a:r>
                      <a:r>
                        <a:rPr lang="en" u="sng">
                          <a:solidFill>
                            <a:srgbClr val="1D4337"/>
                          </a:solidFill>
                          <a:latin typeface="Times New Roman"/>
                          <a:ea typeface="Times New Roman"/>
                          <a:cs typeface="Times New Roman"/>
                          <a:sym typeface="Times New Roman"/>
                          <a:hlinkClick r:id="rId5"/>
                        </a:rPr>
                        <a:t>Source</a:t>
                      </a:r>
                      <a:endParaRPr>
                        <a:solidFill>
                          <a:srgbClr val="1D4337"/>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1136325">
                <a:tc>
                  <a:txBody>
                    <a:bodyPr/>
                    <a:lstStyle/>
                    <a:p>
                      <a:pPr marL="0" lvl="0" indent="0" rtl="0">
                        <a:spcBef>
                          <a:spcPts val="0"/>
                        </a:spcBef>
                        <a:spcAft>
                          <a:spcPts val="0"/>
                        </a:spcAft>
                        <a:buNone/>
                      </a:pPr>
                      <a:r>
                        <a:rPr lang="en" sz="2400" i="1">
                          <a:solidFill>
                            <a:srgbClr val="1D4337"/>
                          </a:solidFill>
                          <a:latin typeface="Times New Roman"/>
                          <a:ea typeface="Times New Roman"/>
                          <a:cs typeface="Times New Roman"/>
                          <a:sym typeface="Times New Roman"/>
                        </a:rPr>
                        <a:t>“They don’t pay taxes and receive all benefits”</a:t>
                      </a:r>
                      <a:endParaRPr sz="2400" i="1">
                        <a:solidFill>
                          <a:srgbClr val="1D4337"/>
                        </a:solidFill>
                        <a:latin typeface="Times New Roman"/>
                        <a:ea typeface="Times New Roman"/>
                        <a:cs typeface="Times New Roman"/>
                        <a:sym typeface="Times New Roman"/>
                      </a:endParaRPr>
                    </a:p>
                  </a:txBody>
                  <a:tcPr marL="91425" marR="91425" marT="91425" marB="91425"/>
                </a:tc>
                <a:tc>
                  <a:txBody>
                    <a:bodyPr/>
                    <a:lstStyle/>
                    <a:p>
                      <a:pPr marL="0" lvl="0" indent="0" rtl="0">
                        <a:spcBef>
                          <a:spcPts val="0"/>
                        </a:spcBef>
                        <a:spcAft>
                          <a:spcPts val="0"/>
                        </a:spcAft>
                        <a:buNone/>
                      </a:pPr>
                      <a:r>
                        <a:rPr lang="en">
                          <a:solidFill>
                            <a:srgbClr val="1D4337"/>
                          </a:solidFill>
                          <a:latin typeface="Times New Roman"/>
                          <a:ea typeface="Times New Roman"/>
                          <a:cs typeface="Times New Roman"/>
                          <a:sym typeface="Times New Roman"/>
                        </a:rPr>
                        <a:t>Those who are undocumented in the U.S. CAN and often DO pay taxes. However, they DO NOT receive any federal benefits such as Social Security, Food Stamps, etc.</a:t>
                      </a:r>
                      <a:endParaRPr>
                        <a:solidFill>
                          <a:srgbClr val="1D4337"/>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1009125">
                <a:tc>
                  <a:txBody>
                    <a:bodyPr/>
                    <a:lstStyle/>
                    <a:p>
                      <a:pPr marL="0" lvl="0" indent="0" rtl="0">
                        <a:spcBef>
                          <a:spcPts val="0"/>
                        </a:spcBef>
                        <a:spcAft>
                          <a:spcPts val="0"/>
                        </a:spcAft>
                        <a:buNone/>
                      </a:pPr>
                      <a:r>
                        <a:rPr lang="en" sz="2400" i="1">
                          <a:solidFill>
                            <a:srgbClr val="1D4337"/>
                          </a:solidFill>
                          <a:latin typeface="Times New Roman"/>
                          <a:ea typeface="Times New Roman"/>
                          <a:cs typeface="Times New Roman"/>
                          <a:sym typeface="Times New Roman"/>
                        </a:rPr>
                        <a:t>“They’re only here to take jobs”</a:t>
                      </a:r>
                      <a:endParaRPr sz="2400" i="1">
                        <a:solidFill>
                          <a:srgbClr val="1D4337"/>
                        </a:solidFill>
                        <a:latin typeface="Times New Roman"/>
                        <a:ea typeface="Times New Roman"/>
                        <a:cs typeface="Times New Roman"/>
                        <a:sym typeface="Times New Roman"/>
                      </a:endParaRPr>
                    </a:p>
                  </a:txBody>
                  <a:tcPr marL="91425" marR="91425" marT="91425" marB="91425"/>
                </a:tc>
                <a:tc>
                  <a:txBody>
                    <a:bodyPr/>
                    <a:lstStyle/>
                    <a:p>
                      <a:pPr marL="0" lvl="0" indent="0" rtl="0">
                        <a:spcBef>
                          <a:spcPts val="0"/>
                        </a:spcBef>
                        <a:spcAft>
                          <a:spcPts val="0"/>
                        </a:spcAft>
                        <a:buNone/>
                      </a:pPr>
                      <a:r>
                        <a:rPr lang="en">
                          <a:solidFill>
                            <a:srgbClr val="1D4337"/>
                          </a:solidFill>
                          <a:latin typeface="Times New Roman"/>
                          <a:ea typeface="Times New Roman"/>
                          <a:cs typeface="Times New Roman"/>
                          <a:sym typeface="Times New Roman"/>
                        </a:rPr>
                        <a:t>There are MANY reasons why people migrate to the U.S. including: desire to receive a U.S. education, fleeing violent environments, etc.</a:t>
                      </a:r>
                      <a:endParaRPr>
                        <a:solidFill>
                          <a:srgbClr val="1D4337"/>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1009125">
                <a:tc>
                  <a:txBody>
                    <a:bodyPr/>
                    <a:lstStyle/>
                    <a:p>
                      <a:pPr marL="0" lvl="0" indent="0" rtl="0">
                        <a:spcBef>
                          <a:spcPts val="0"/>
                        </a:spcBef>
                        <a:spcAft>
                          <a:spcPts val="0"/>
                        </a:spcAft>
                        <a:buNone/>
                      </a:pPr>
                      <a:r>
                        <a:rPr lang="en" sz="2400" i="1">
                          <a:solidFill>
                            <a:srgbClr val="1D4337"/>
                          </a:solidFill>
                          <a:latin typeface="Times New Roman"/>
                          <a:ea typeface="Times New Roman"/>
                          <a:cs typeface="Times New Roman"/>
                          <a:sym typeface="Times New Roman"/>
                        </a:rPr>
                        <a:t>“All undocumented people are Latinx/Chicanx”</a:t>
                      </a:r>
                      <a:endParaRPr sz="2400" i="1">
                        <a:solidFill>
                          <a:srgbClr val="1D4337"/>
                        </a:solidFill>
                        <a:latin typeface="Times New Roman"/>
                        <a:ea typeface="Times New Roman"/>
                        <a:cs typeface="Times New Roman"/>
                        <a:sym typeface="Times New Roman"/>
                      </a:endParaRPr>
                    </a:p>
                  </a:txBody>
                  <a:tcPr marL="91425" marR="91425" marT="91425" marB="91425"/>
                </a:tc>
                <a:tc>
                  <a:txBody>
                    <a:bodyPr/>
                    <a:lstStyle/>
                    <a:p>
                      <a:pPr marL="0" lvl="0" indent="0" rtl="0">
                        <a:spcBef>
                          <a:spcPts val="0"/>
                        </a:spcBef>
                        <a:spcAft>
                          <a:spcPts val="0"/>
                        </a:spcAft>
                        <a:buNone/>
                      </a:pPr>
                      <a:r>
                        <a:rPr lang="en">
                          <a:solidFill>
                            <a:srgbClr val="1D4337"/>
                          </a:solidFill>
                          <a:latin typeface="Times New Roman"/>
                          <a:ea typeface="Times New Roman"/>
                          <a:cs typeface="Times New Roman"/>
                          <a:sym typeface="Times New Roman"/>
                        </a:rPr>
                        <a:t>Those who are undocumented in the U.S. migrate from all over the world including: South Korea, India, Canada, and more.</a:t>
                      </a:r>
                      <a:endParaRPr>
                        <a:solidFill>
                          <a:srgbClr val="1D4337"/>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2772</Words>
  <Application>Microsoft Office PowerPoint</Application>
  <PresentationFormat>On-screen Show (16:9)</PresentationFormat>
  <Paragraphs>270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Economica</vt:lpstr>
      <vt:lpstr>Times New Roman</vt:lpstr>
      <vt:lpstr>Arial</vt:lpstr>
      <vt:lpstr>Open Sans</vt:lpstr>
      <vt:lpstr>Calibri</vt:lpstr>
      <vt:lpstr>Luxe</vt:lpstr>
      <vt:lpstr>Supporting Undocumented Students on Our Campus </vt:lpstr>
      <vt:lpstr>UndocuAlly Trainings at Cuesta College</vt:lpstr>
      <vt:lpstr>3-Part Training Series: Creating Change at Three Levels </vt:lpstr>
      <vt:lpstr>Objectives</vt:lpstr>
      <vt:lpstr>Sharing with a Partner</vt:lpstr>
      <vt:lpstr>The Undocumented Community in California</vt:lpstr>
      <vt:lpstr>Undocu-Voices </vt:lpstr>
      <vt:lpstr>Terminology</vt:lpstr>
      <vt:lpstr>Focus on Deconstructing Dehumanizing Stereotypes</vt:lpstr>
      <vt:lpstr>A Range of Experiences</vt:lpstr>
      <vt:lpstr>Current Status of Undocumented K-12 Students</vt:lpstr>
      <vt:lpstr>PowerPoint Presentation</vt:lpstr>
      <vt:lpstr>PowerPoint Presentation</vt:lpstr>
      <vt:lpstr>Factors that Influence Decision for College-bound Undocumented Students</vt:lpstr>
      <vt:lpstr>Challenges Faced by Undocumented College Students</vt:lpstr>
      <vt:lpstr>PowerPoint Presentation</vt:lpstr>
      <vt:lpstr>Legal Basics: AB 540 (2001)</vt:lpstr>
      <vt:lpstr>Legal Basics: The CA Dream Act  (2012 &amp; 2013)</vt:lpstr>
      <vt:lpstr>Legal Basics: DACA (2012)</vt:lpstr>
      <vt:lpstr>Current Political Context</vt:lpstr>
      <vt:lpstr>Review: Legal Basics</vt:lpstr>
      <vt:lpstr>Immediate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Undocumented Students on Our Campus</dc:title>
  <dc:creator>Mylea Christensen</dc:creator>
  <cp:lastModifiedBy>Mylea Christensen</cp:lastModifiedBy>
  <cp:revision>2</cp:revision>
  <dcterms:modified xsi:type="dcterms:W3CDTF">2018-08-22T18:16:46Z</dcterms:modified>
</cp:coreProperties>
</file>