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38.xml" ContentType="application/vnd.openxmlformats-officedocument.presentationml.tags+xml"/>
  <Override PartName="/ppt/theme/theme6.xml" ContentType="application/vnd.openxmlformats-officedocument.theme+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88" r:id="rId3"/>
    <p:sldMasterId id="2147483719" r:id="rId4"/>
    <p:sldMasterId id="2147483734" r:id="rId5"/>
  </p:sldMasterIdLst>
  <p:notesMasterIdLst>
    <p:notesMasterId r:id="rId45"/>
  </p:notesMasterIdLst>
  <p:sldIdLst>
    <p:sldId id="622" r:id="rId6"/>
    <p:sldId id="560" r:id="rId7"/>
    <p:sldId id="561" r:id="rId8"/>
    <p:sldId id="518" r:id="rId9"/>
    <p:sldId id="519" r:id="rId10"/>
    <p:sldId id="624" r:id="rId11"/>
    <p:sldId id="623" r:id="rId12"/>
    <p:sldId id="625" r:id="rId13"/>
    <p:sldId id="626" r:id="rId14"/>
    <p:sldId id="555" r:id="rId15"/>
    <p:sldId id="454" r:id="rId16"/>
    <p:sldId id="580" r:id="rId17"/>
    <p:sldId id="581" r:id="rId18"/>
    <p:sldId id="621" r:id="rId19"/>
    <p:sldId id="582" r:id="rId20"/>
    <p:sldId id="583" r:id="rId21"/>
    <p:sldId id="584" r:id="rId22"/>
    <p:sldId id="585" r:id="rId23"/>
    <p:sldId id="586" r:id="rId24"/>
    <p:sldId id="587" r:id="rId25"/>
    <p:sldId id="618" r:id="rId26"/>
    <p:sldId id="617" r:id="rId27"/>
    <p:sldId id="588" r:id="rId28"/>
    <p:sldId id="589" r:id="rId29"/>
    <p:sldId id="316" r:id="rId30"/>
    <p:sldId id="362" r:id="rId31"/>
    <p:sldId id="590" r:id="rId32"/>
    <p:sldId id="591" r:id="rId33"/>
    <p:sldId id="592" r:id="rId34"/>
    <p:sldId id="593" r:id="rId35"/>
    <p:sldId id="594" r:id="rId36"/>
    <p:sldId id="620" r:id="rId37"/>
    <p:sldId id="614" r:id="rId38"/>
    <p:sldId id="551" r:id="rId39"/>
    <p:sldId id="619" r:id="rId40"/>
    <p:sldId id="615" r:id="rId41"/>
    <p:sldId id="616" r:id="rId42"/>
    <p:sldId id="605" r:id="rId43"/>
    <p:sldId id="604"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323"/>
    <a:srgbClr val="921A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87147" autoAdjust="0"/>
  </p:normalViewPr>
  <p:slideViewPr>
    <p:cSldViewPr snapToGrid="0">
      <p:cViewPr varScale="1">
        <p:scale>
          <a:sx n="65" d="100"/>
          <a:sy n="65" d="100"/>
        </p:scale>
        <p:origin x="978" y="60"/>
      </p:cViewPr>
      <p:guideLst/>
    </p:cSldViewPr>
  </p:slideViewPr>
  <p:notesTextViewPr>
    <p:cViewPr>
      <p:scale>
        <a:sx n="1" d="1"/>
        <a:sy n="1" d="1"/>
      </p:scale>
      <p:origin x="0" y="0"/>
    </p:cViewPr>
  </p:notesTextViewPr>
  <p:sorterViewPr>
    <p:cViewPr>
      <p:scale>
        <a:sx n="20" d="100"/>
        <a:sy n="20" d="100"/>
      </p:scale>
      <p:origin x="0" y="-1110"/>
    </p:cViewPr>
  </p:sorterViewPr>
  <p:notesViewPr>
    <p:cSldViewPr snapToGrid="0">
      <p:cViewPr>
        <p:scale>
          <a:sx n="90" d="100"/>
          <a:sy n="90" d="100"/>
        </p:scale>
        <p:origin x="2094"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64" Type="http://schemas.microsoft.com/office/2015/10/relationships/revisionInfo" Target="revisionInfo.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frankharris\Downloads\CORA_data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Sheet1!$B$2:$B$3</c:f>
              <c:numCache>
                <c:formatCode>General</c:formatCode>
                <c:ptCount val="2"/>
                <c:pt idx="0">
                  <c:v>26.4</c:v>
                </c:pt>
                <c:pt idx="1">
                  <c:v>33.700000000000003</c:v>
                </c:pt>
              </c:numCache>
            </c:numRef>
          </c:val>
          <c:extLst>
            <c:ext xmlns:c16="http://schemas.microsoft.com/office/drawing/2014/chart" uri="{C3380CC4-5D6E-409C-BE32-E72D297353CC}">
              <c16:uniqueId val="{00000000-5188-420A-822F-FE3EEA696DC7}"/>
            </c:ext>
          </c:extLst>
        </c:ser>
        <c:ser>
          <c:idx val="1"/>
          <c:order val="1"/>
          <c:tx>
            <c:strRef>
              <c:f>Sheet1!$C$1</c:f>
              <c:strCache>
                <c:ptCount val="1"/>
                <c:pt idx="0">
                  <c:v>Asian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Sheet1!$C$2:$C$3</c:f>
              <c:numCache>
                <c:formatCode>General</c:formatCode>
                <c:ptCount val="2"/>
                <c:pt idx="0">
                  <c:v>30</c:v>
                </c:pt>
                <c:pt idx="1">
                  <c:v>29.4</c:v>
                </c:pt>
              </c:numCache>
            </c:numRef>
          </c:val>
          <c:extLst>
            <c:ext xmlns:c16="http://schemas.microsoft.com/office/drawing/2014/chart" uri="{C3380CC4-5D6E-409C-BE32-E72D297353CC}">
              <c16:uniqueId val="{00000001-5188-420A-822F-FE3EEA696DC7}"/>
            </c:ext>
          </c:extLst>
        </c:ser>
        <c:ser>
          <c:idx val="2"/>
          <c:order val="2"/>
          <c:tx>
            <c:strRef>
              <c:f>Sheet1!$D$1</c:f>
              <c:strCache>
                <c:ptCount val="1"/>
                <c:pt idx="0">
                  <c:v>SE 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Sheet1!$D$2:$D$3</c:f>
              <c:numCache>
                <c:formatCode>General</c:formatCode>
                <c:ptCount val="2"/>
                <c:pt idx="0">
                  <c:v>42.3</c:v>
                </c:pt>
                <c:pt idx="1">
                  <c:v>40</c:v>
                </c:pt>
              </c:numCache>
            </c:numRef>
          </c:val>
          <c:extLst>
            <c:ext xmlns:c16="http://schemas.microsoft.com/office/drawing/2014/chart" uri="{C3380CC4-5D6E-409C-BE32-E72D297353CC}">
              <c16:uniqueId val="{00000002-5188-420A-822F-FE3EEA696DC7}"/>
            </c:ext>
          </c:extLst>
        </c:ser>
        <c:ser>
          <c:idx val="3"/>
          <c:order val="3"/>
          <c:tx>
            <c:strRef>
              <c:f>Sheet1!$E$1</c:f>
              <c:strCache>
                <c:ptCount val="1"/>
                <c:pt idx="0">
                  <c:v>Filipino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Sheet1!$E$2:$E$3</c:f>
              <c:numCache>
                <c:formatCode>General</c:formatCode>
                <c:ptCount val="2"/>
                <c:pt idx="0">
                  <c:v>32.1</c:v>
                </c:pt>
                <c:pt idx="1">
                  <c:v>26.1</c:v>
                </c:pt>
              </c:numCache>
            </c:numRef>
          </c:val>
          <c:extLst>
            <c:ext xmlns:c16="http://schemas.microsoft.com/office/drawing/2014/chart" uri="{C3380CC4-5D6E-409C-BE32-E72D297353CC}">
              <c16:uniqueId val="{00000003-5188-420A-822F-FE3EEA696DC7}"/>
            </c:ext>
          </c:extLst>
        </c:ser>
        <c:ser>
          <c:idx val="4"/>
          <c:order val="4"/>
          <c:tx>
            <c:strRef>
              <c:f>Sheet1!$F$1</c:f>
              <c:strCache>
                <c:ptCount val="1"/>
                <c:pt idx="0">
                  <c:v>Black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Sheet1!$F$2:$F$3</c:f>
              <c:numCache>
                <c:formatCode>General</c:formatCode>
                <c:ptCount val="2"/>
                <c:pt idx="0">
                  <c:v>48.4</c:v>
                </c:pt>
                <c:pt idx="1">
                  <c:v>41.1</c:v>
                </c:pt>
              </c:numCache>
            </c:numRef>
          </c:val>
          <c:extLst>
            <c:ext xmlns:c16="http://schemas.microsoft.com/office/drawing/2014/chart" uri="{C3380CC4-5D6E-409C-BE32-E72D297353CC}">
              <c16:uniqueId val="{00000004-5188-420A-822F-FE3EEA696DC7}"/>
            </c:ext>
          </c:extLst>
        </c:ser>
        <c:ser>
          <c:idx val="5"/>
          <c:order val="5"/>
          <c:tx>
            <c:strRef>
              <c:f>Sheet1!$G$1</c:f>
              <c:strCache>
                <c:ptCount val="1"/>
                <c:pt idx="0">
                  <c:v>Latino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Sheet1!$G$2:$G$3</c:f>
              <c:numCache>
                <c:formatCode>General</c:formatCode>
                <c:ptCount val="2"/>
                <c:pt idx="0">
                  <c:v>31.3</c:v>
                </c:pt>
                <c:pt idx="1">
                  <c:v>31.7</c:v>
                </c:pt>
              </c:numCache>
            </c:numRef>
          </c:val>
          <c:extLst>
            <c:ext xmlns:c16="http://schemas.microsoft.com/office/drawing/2014/chart" uri="{C3380CC4-5D6E-409C-BE32-E72D297353CC}">
              <c16:uniqueId val="{00000000-1F5F-4624-8949-58E4B0FDEDCD}"/>
            </c:ext>
          </c:extLst>
        </c:ser>
        <c:ser>
          <c:idx val="6"/>
          <c:order val="6"/>
          <c:tx>
            <c:strRef>
              <c:f>Sheet1!$H$1</c:f>
              <c:strCache>
                <c:ptCount val="1"/>
                <c:pt idx="0">
                  <c:v>Multiethnic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Sheet1!$H$2:$H$3</c:f>
              <c:numCache>
                <c:formatCode>General</c:formatCode>
                <c:ptCount val="2"/>
                <c:pt idx="0">
                  <c:v>30.2</c:v>
                </c:pt>
                <c:pt idx="1">
                  <c:v>36.6</c:v>
                </c:pt>
              </c:numCache>
            </c:numRef>
          </c:val>
          <c:extLst>
            <c:ext xmlns:c16="http://schemas.microsoft.com/office/drawing/2014/chart" uri="{C3380CC4-5D6E-409C-BE32-E72D297353CC}">
              <c16:uniqueId val="{00000001-1F5F-4624-8949-58E4B0FDEDCD}"/>
            </c:ext>
          </c:extLst>
        </c:ser>
        <c:ser>
          <c:idx val="7"/>
          <c:order val="7"/>
          <c:tx>
            <c:strRef>
              <c:f>Sheet1!$I$1</c:f>
              <c:strCache>
                <c:ptCount val="1"/>
                <c:pt idx="0">
                  <c:v>All</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Sheet1!$I$2:$I$3</c:f>
              <c:numCache>
                <c:formatCode>General</c:formatCode>
                <c:ptCount val="2"/>
                <c:pt idx="0">
                  <c:v>31.8</c:v>
                </c:pt>
                <c:pt idx="1">
                  <c:v>33.9</c:v>
                </c:pt>
              </c:numCache>
            </c:numRef>
          </c:val>
          <c:extLst>
            <c:ext xmlns:c16="http://schemas.microsoft.com/office/drawing/2014/chart" uri="{C3380CC4-5D6E-409C-BE32-E72D297353CC}">
              <c16:uniqueId val="{00000002-1F5F-4624-8949-58E4B0FDEDCD}"/>
            </c:ext>
          </c:extLst>
        </c:ser>
        <c:dLbls>
          <c:showLegendKey val="0"/>
          <c:showVal val="0"/>
          <c:showCatName val="0"/>
          <c:showSerName val="0"/>
          <c:showPercent val="0"/>
          <c:showBubbleSize val="0"/>
        </c:dLbls>
        <c:gapWidth val="219"/>
        <c:overlap val="-27"/>
        <c:axId val="542368240"/>
        <c:axId val="542379328"/>
      </c:barChart>
      <c:catAx>
        <c:axId val="54236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2379328"/>
        <c:crosses val="autoZero"/>
        <c:auto val="1"/>
        <c:lblAlgn val="ctr"/>
        <c:lblOffset val="100"/>
        <c:noMultiLvlLbl val="0"/>
      </c:catAx>
      <c:valAx>
        <c:axId val="54237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2368240"/>
        <c:crosses val="autoZero"/>
        <c:crossBetween val="between"/>
      </c:valAx>
      <c:spPr>
        <a:noFill/>
        <a:ln>
          <a:noFill/>
        </a:ln>
        <a:effectLst/>
      </c:spPr>
    </c:plotArea>
    <c:legend>
      <c:legendPos val="b"/>
      <c:layout>
        <c:manualLayout>
          <c:xMode val="edge"/>
          <c:yMode val="edge"/>
          <c:x val="0.19561626981618899"/>
          <c:y val="0.93127451333427602"/>
          <c:w val="0.71135933019990005"/>
          <c:h val="6.34385264950596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Sheet1!$B$2:$B$3</c:f>
              <c:numCache>
                <c:formatCode>###0.0%</c:formatCode>
                <c:ptCount val="2"/>
                <c:pt idx="0">
                  <c:v>0.11864406779661001</c:v>
                </c:pt>
                <c:pt idx="1">
                  <c:v>8.8669950738916301E-2</c:v>
                </c:pt>
              </c:numCache>
            </c:numRef>
          </c:val>
          <c:extLst>
            <c:ext xmlns:c16="http://schemas.microsoft.com/office/drawing/2014/chart" uri="{C3380CC4-5D6E-409C-BE32-E72D297353CC}">
              <c16:uniqueId val="{00000000-5188-420A-822F-FE3EEA696DC7}"/>
            </c:ext>
          </c:extLst>
        </c:ser>
        <c:ser>
          <c:idx val="1"/>
          <c:order val="1"/>
          <c:tx>
            <c:strRef>
              <c:f>Sheet1!$C$1</c:f>
              <c:strCache>
                <c:ptCount val="1"/>
                <c:pt idx="0">
                  <c:v>Asian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Sheet1!$C$2:$C$3</c:f>
              <c:numCache>
                <c:formatCode>###0.0%</c:formatCode>
                <c:ptCount val="2"/>
                <c:pt idx="0">
                  <c:v>0.15</c:v>
                </c:pt>
                <c:pt idx="1">
                  <c:v>5.0000000000000001E-3</c:v>
                </c:pt>
              </c:numCache>
            </c:numRef>
          </c:val>
          <c:extLst>
            <c:ext xmlns:c16="http://schemas.microsoft.com/office/drawing/2014/chart" uri="{C3380CC4-5D6E-409C-BE32-E72D297353CC}">
              <c16:uniqueId val="{00000001-5188-420A-822F-FE3EEA696DC7}"/>
            </c:ext>
          </c:extLst>
        </c:ser>
        <c:ser>
          <c:idx val="2"/>
          <c:order val="2"/>
          <c:tx>
            <c:strRef>
              <c:f>Sheet1!$D$1</c:f>
              <c:strCache>
                <c:ptCount val="1"/>
                <c:pt idx="0">
                  <c:v>SE 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Sheet1!$D$2:$D$3</c:f>
              <c:numCache>
                <c:formatCode>###0.0%</c:formatCode>
                <c:ptCount val="2"/>
                <c:pt idx="0">
                  <c:v>0.17857142857142899</c:v>
                </c:pt>
                <c:pt idx="1">
                  <c:v>6.6666666666666693E-2</c:v>
                </c:pt>
              </c:numCache>
            </c:numRef>
          </c:val>
          <c:extLst>
            <c:ext xmlns:c16="http://schemas.microsoft.com/office/drawing/2014/chart" uri="{C3380CC4-5D6E-409C-BE32-E72D297353CC}">
              <c16:uniqueId val="{00000002-5188-420A-822F-FE3EEA696DC7}"/>
            </c:ext>
          </c:extLst>
        </c:ser>
        <c:ser>
          <c:idx val="3"/>
          <c:order val="3"/>
          <c:tx>
            <c:strRef>
              <c:f>Sheet1!$E$1</c:f>
              <c:strCache>
                <c:ptCount val="1"/>
                <c:pt idx="0">
                  <c:v>Filipino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Sheet1!$E$2:$E$3</c:f>
              <c:numCache>
                <c:formatCode>###0.0%</c:formatCode>
                <c:ptCount val="2"/>
                <c:pt idx="0">
                  <c:v>0.17647058823529399</c:v>
                </c:pt>
                <c:pt idx="1">
                  <c:v>8.6956521739130405E-2</c:v>
                </c:pt>
              </c:numCache>
            </c:numRef>
          </c:val>
          <c:extLst>
            <c:ext xmlns:c16="http://schemas.microsoft.com/office/drawing/2014/chart" uri="{C3380CC4-5D6E-409C-BE32-E72D297353CC}">
              <c16:uniqueId val="{00000003-5188-420A-822F-FE3EEA696DC7}"/>
            </c:ext>
          </c:extLst>
        </c:ser>
        <c:ser>
          <c:idx val="4"/>
          <c:order val="4"/>
          <c:tx>
            <c:strRef>
              <c:f>Sheet1!$F$1</c:f>
              <c:strCache>
                <c:ptCount val="1"/>
                <c:pt idx="0">
                  <c:v>Black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Sheet1!$F$2:$F$3</c:f>
              <c:numCache>
                <c:formatCode>###0.0%</c:formatCode>
                <c:ptCount val="2"/>
                <c:pt idx="0">
                  <c:v>0.22916666666666699</c:v>
                </c:pt>
                <c:pt idx="1">
                  <c:v>9.9236641221374003E-2</c:v>
                </c:pt>
              </c:numCache>
            </c:numRef>
          </c:val>
          <c:extLst>
            <c:ext xmlns:c16="http://schemas.microsoft.com/office/drawing/2014/chart" uri="{C3380CC4-5D6E-409C-BE32-E72D297353CC}">
              <c16:uniqueId val="{00000004-5188-420A-822F-FE3EEA696DC7}"/>
            </c:ext>
          </c:extLst>
        </c:ser>
        <c:ser>
          <c:idx val="5"/>
          <c:order val="5"/>
          <c:tx>
            <c:strRef>
              <c:f>Sheet1!$G$1</c:f>
              <c:strCache>
                <c:ptCount val="1"/>
                <c:pt idx="0">
                  <c:v>Latino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Sheet1!$G$2:$G$3</c:f>
              <c:numCache>
                <c:formatCode>###0.0%</c:formatCode>
                <c:ptCount val="2"/>
                <c:pt idx="0">
                  <c:v>0.16666666666666699</c:v>
                </c:pt>
                <c:pt idx="1">
                  <c:v>8.6153846153846206E-2</c:v>
                </c:pt>
              </c:numCache>
            </c:numRef>
          </c:val>
          <c:extLst>
            <c:ext xmlns:c16="http://schemas.microsoft.com/office/drawing/2014/chart" uri="{C3380CC4-5D6E-409C-BE32-E72D297353CC}">
              <c16:uniqueId val="{00000000-1F5F-4624-8949-58E4B0FDEDCD}"/>
            </c:ext>
          </c:extLst>
        </c:ser>
        <c:ser>
          <c:idx val="6"/>
          <c:order val="6"/>
          <c:tx>
            <c:strRef>
              <c:f>Sheet1!$H$1</c:f>
              <c:strCache>
                <c:ptCount val="1"/>
                <c:pt idx="0">
                  <c:v>Multiethnic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Sheet1!$H$2:$H$3</c:f>
              <c:numCache>
                <c:formatCode>###0.0%</c:formatCode>
                <c:ptCount val="2"/>
                <c:pt idx="0">
                  <c:v>0.10638297872340401</c:v>
                </c:pt>
                <c:pt idx="1">
                  <c:v>0.15909090909090901</c:v>
                </c:pt>
              </c:numCache>
            </c:numRef>
          </c:val>
          <c:extLst>
            <c:ext xmlns:c16="http://schemas.microsoft.com/office/drawing/2014/chart" uri="{C3380CC4-5D6E-409C-BE32-E72D297353CC}">
              <c16:uniqueId val="{00000001-1F5F-4624-8949-58E4B0FDEDCD}"/>
            </c:ext>
          </c:extLst>
        </c:ser>
        <c:ser>
          <c:idx val="7"/>
          <c:order val="7"/>
          <c:tx>
            <c:strRef>
              <c:f>Sheet1!$I$1</c:f>
              <c:strCache>
                <c:ptCount val="1"/>
                <c:pt idx="0">
                  <c:v>All</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Sheet1!$I$2:$I$3</c:f>
              <c:numCache>
                <c:formatCode>###0.0%</c:formatCode>
                <c:ptCount val="2"/>
                <c:pt idx="0">
                  <c:v>0.153932584269663</c:v>
                </c:pt>
                <c:pt idx="1">
                  <c:v>8.7121212121212099E-2</c:v>
                </c:pt>
              </c:numCache>
            </c:numRef>
          </c:val>
          <c:extLst>
            <c:ext xmlns:c16="http://schemas.microsoft.com/office/drawing/2014/chart" uri="{C3380CC4-5D6E-409C-BE32-E72D297353CC}">
              <c16:uniqueId val="{00000000-5518-45A2-8124-1B20A0B1DAD6}"/>
            </c:ext>
          </c:extLst>
        </c:ser>
        <c:dLbls>
          <c:showLegendKey val="0"/>
          <c:showVal val="0"/>
          <c:showCatName val="0"/>
          <c:showSerName val="0"/>
          <c:showPercent val="0"/>
          <c:showBubbleSize val="0"/>
        </c:dLbls>
        <c:gapWidth val="219"/>
        <c:overlap val="-27"/>
        <c:axId val="540492048"/>
        <c:axId val="540493824"/>
      </c:barChart>
      <c:catAx>
        <c:axId val="5404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493824"/>
        <c:crosses val="autoZero"/>
        <c:auto val="1"/>
        <c:lblAlgn val="ctr"/>
        <c:lblOffset val="100"/>
        <c:noMultiLvlLbl val="0"/>
      </c:catAx>
      <c:valAx>
        <c:axId val="540493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492048"/>
        <c:crosses val="autoZero"/>
        <c:crossBetween val="between"/>
      </c:valAx>
      <c:spPr>
        <a:noFill/>
        <a:ln>
          <a:noFill/>
        </a:ln>
        <a:effectLst/>
      </c:spPr>
    </c:plotArea>
    <c:legend>
      <c:legendPos val="b"/>
      <c:layout>
        <c:manualLayout>
          <c:xMode val="edge"/>
          <c:yMode val="edge"/>
          <c:x val="0.19561626981618899"/>
          <c:y val="0.93127451333427602"/>
          <c:w val="0.71135933019990005"/>
          <c:h val="6.34385264950596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SLOCCCD Basic Skills Instruction by Instructor Status</a:t>
            </a:r>
          </a:p>
          <a:p>
            <a:pPr>
              <a:defRPr/>
            </a:pPr>
            <a:r>
              <a:rPr lang="en-US"/>
              <a:t>(2012-2016)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Sheet1!$B$110</c:f>
              <c:strCache>
                <c:ptCount val="1"/>
                <c:pt idx="0">
                  <c:v>Full-Time Instructor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Sheet1!$C$109:$G$109</c:f>
              <c:strCache>
                <c:ptCount val="5"/>
                <c:pt idx="0">
                  <c:v>2011-2012</c:v>
                </c:pt>
                <c:pt idx="1">
                  <c:v>2012-2013</c:v>
                </c:pt>
                <c:pt idx="2">
                  <c:v>2013-2014</c:v>
                </c:pt>
                <c:pt idx="3">
                  <c:v>2014-2015</c:v>
                </c:pt>
                <c:pt idx="4">
                  <c:v>2015-2016</c:v>
                </c:pt>
              </c:strCache>
            </c:strRef>
          </c:cat>
          <c:val>
            <c:numRef>
              <c:f>Sheet1!$C$110:$G$110</c:f>
              <c:numCache>
                <c:formatCode>0.0%</c:formatCode>
                <c:ptCount val="5"/>
                <c:pt idx="0">
                  <c:v>0.38725490196078399</c:v>
                </c:pt>
                <c:pt idx="1">
                  <c:v>0.42564102564102602</c:v>
                </c:pt>
                <c:pt idx="2">
                  <c:v>0.47058823529411797</c:v>
                </c:pt>
                <c:pt idx="3">
                  <c:v>0.537974683544304</c:v>
                </c:pt>
                <c:pt idx="4">
                  <c:v>0.28673835125448</c:v>
                </c:pt>
              </c:numCache>
            </c:numRef>
          </c:val>
          <c:extLst>
            <c:ext xmlns:c16="http://schemas.microsoft.com/office/drawing/2014/chart" uri="{C3380CC4-5D6E-409C-BE32-E72D297353CC}">
              <c16:uniqueId val="{00000000-54F0-4AFD-89EF-4434308EA4E8}"/>
            </c:ext>
          </c:extLst>
        </c:ser>
        <c:ser>
          <c:idx val="1"/>
          <c:order val="1"/>
          <c:tx>
            <c:strRef>
              <c:f>Sheet1!$B$111</c:f>
              <c:strCache>
                <c:ptCount val="1"/>
                <c:pt idx="0">
                  <c:v>Part-Time Instructor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Sheet1!$C$109:$G$109</c:f>
              <c:strCache>
                <c:ptCount val="5"/>
                <c:pt idx="0">
                  <c:v>2011-2012</c:v>
                </c:pt>
                <c:pt idx="1">
                  <c:v>2012-2013</c:v>
                </c:pt>
                <c:pt idx="2">
                  <c:v>2013-2014</c:v>
                </c:pt>
                <c:pt idx="3">
                  <c:v>2014-2015</c:v>
                </c:pt>
                <c:pt idx="4">
                  <c:v>2015-2016</c:v>
                </c:pt>
              </c:strCache>
            </c:strRef>
          </c:cat>
          <c:val>
            <c:numRef>
              <c:f>Sheet1!$C$111:$G$111</c:f>
              <c:numCache>
                <c:formatCode>0.0%</c:formatCode>
                <c:ptCount val="5"/>
                <c:pt idx="0">
                  <c:v>0.60294117647058798</c:v>
                </c:pt>
                <c:pt idx="1">
                  <c:v>0.56410256410256399</c:v>
                </c:pt>
                <c:pt idx="2">
                  <c:v>0.52941176470588203</c:v>
                </c:pt>
                <c:pt idx="3">
                  <c:v>0.462025316455696</c:v>
                </c:pt>
                <c:pt idx="4">
                  <c:v>0.71326164874552</c:v>
                </c:pt>
              </c:numCache>
            </c:numRef>
          </c:val>
          <c:extLst>
            <c:ext xmlns:c16="http://schemas.microsoft.com/office/drawing/2014/chart" uri="{C3380CC4-5D6E-409C-BE32-E72D297353CC}">
              <c16:uniqueId val="{00000001-54F0-4AFD-89EF-4434308EA4E8}"/>
            </c:ext>
          </c:extLst>
        </c:ser>
        <c:dLbls>
          <c:showLegendKey val="0"/>
          <c:showVal val="0"/>
          <c:showCatName val="0"/>
          <c:showSerName val="0"/>
          <c:showPercent val="0"/>
          <c:showBubbleSize val="0"/>
        </c:dLbls>
        <c:gapWidth val="219"/>
        <c:overlap val="-27"/>
        <c:axId val="540299280"/>
        <c:axId val="540301600"/>
      </c:barChart>
      <c:catAx>
        <c:axId val="54029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0301600"/>
        <c:crosses val="autoZero"/>
        <c:auto val="1"/>
        <c:lblAlgn val="ctr"/>
        <c:lblOffset val="100"/>
        <c:noMultiLvlLbl val="0"/>
      </c:catAx>
      <c:valAx>
        <c:axId val="5403016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029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F4888-A252-4F83-8B6A-5EE9C1FEF04F}" type="datetimeFigureOut">
              <a:rPr lang="en-US" smtClean="0"/>
              <a:t>8/18/2017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19C55-7F5B-4A8E-AEE5-458D4FC0BDF3}" type="slidenum">
              <a:rPr lang="en-US" smtClean="0"/>
              <a:t>‹#›</a:t>
            </a:fld>
            <a:endParaRPr lang="en-US"/>
          </a:p>
        </p:txBody>
      </p:sp>
    </p:spTree>
    <p:extLst>
      <p:ext uri="{BB962C8B-B14F-4D97-AF65-F5344CB8AC3E}">
        <p14:creationId xmlns:p14="http://schemas.microsoft.com/office/powerpoint/2010/main" val="148689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19C55-7F5B-4A8E-AEE5-458D4FC0BDF3}" type="slidenum">
              <a:rPr lang="en-US" smtClean="0"/>
              <a:t>1</a:t>
            </a:fld>
            <a:endParaRPr lang="en-US"/>
          </a:p>
        </p:txBody>
      </p:sp>
    </p:spTree>
    <p:extLst>
      <p:ext uri="{BB962C8B-B14F-4D97-AF65-F5344CB8AC3E}">
        <p14:creationId xmlns:p14="http://schemas.microsoft.com/office/powerpoint/2010/main" val="13162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19C55-7F5B-4A8E-AEE5-458D4FC0B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63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319C55-7F5B-4A8E-AEE5-458D4FC0BDF3}" type="slidenum">
              <a:rPr lang="en-US" smtClean="0"/>
              <a:t>34</a:t>
            </a:fld>
            <a:endParaRPr lang="en-US"/>
          </a:p>
        </p:txBody>
      </p:sp>
    </p:spTree>
    <p:extLst>
      <p:ext uri="{BB962C8B-B14F-4D97-AF65-F5344CB8AC3E}">
        <p14:creationId xmlns:p14="http://schemas.microsoft.com/office/powerpoint/2010/main" val="18109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319C55-7F5B-4A8E-AEE5-458D4FC0BDF3}" type="slidenum">
              <a:rPr lang="en-US" smtClean="0"/>
              <a:t>35</a:t>
            </a:fld>
            <a:endParaRPr lang="en-US"/>
          </a:p>
        </p:txBody>
      </p:sp>
    </p:spTree>
    <p:extLst>
      <p:ext uri="{BB962C8B-B14F-4D97-AF65-F5344CB8AC3E}">
        <p14:creationId xmlns:p14="http://schemas.microsoft.com/office/powerpoint/2010/main" val="160681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319C55-7F5B-4A8E-AEE5-458D4FC0BDF3}" type="slidenum">
              <a:rPr lang="en-US" smtClean="0"/>
              <a:t>36</a:t>
            </a:fld>
            <a:endParaRPr lang="en-US"/>
          </a:p>
        </p:txBody>
      </p:sp>
    </p:spTree>
    <p:extLst>
      <p:ext uri="{BB962C8B-B14F-4D97-AF65-F5344CB8AC3E}">
        <p14:creationId xmlns:p14="http://schemas.microsoft.com/office/powerpoint/2010/main" val="40797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319C55-7F5B-4A8E-AEE5-458D4FC0BDF3}" type="slidenum">
              <a:rPr lang="en-US" smtClean="0"/>
              <a:t>37</a:t>
            </a:fld>
            <a:endParaRPr lang="en-US"/>
          </a:p>
        </p:txBody>
      </p:sp>
    </p:spTree>
    <p:extLst>
      <p:ext uri="{BB962C8B-B14F-4D97-AF65-F5344CB8AC3E}">
        <p14:creationId xmlns:p14="http://schemas.microsoft.com/office/powerpoint/2010/main" val="4069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kern="0" dirty="0">
              <a:solidFill>
                <a:srgbClr val="2195B3"/>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6319C55-7F5B-4A8E-AEE5-458D4FC0BDF3}" type="slidenum">
              <a:rPr lang="en-US" smtClean="0"/>
              <a:t>4</a:t>
            </a:fld>
            <a:endParaRPr lang="en-US"/>
          </a:p>
        </p:txBody>
      </p:sp>
    </p:spTree>
    <p:extLst>
      <p:ext uri="{BB962C8B-B14F-4D97-AF65-F5344CB8AC3E}">
        <p14:creationId xmlns:p14="http://schemas.microsoft.com/office/powerpoint/2010/main" val="24437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6319C55-7F5B-4A8E-AEE5-458D4FC0BDF3}" type="slidenum">
              <a:rPr lang="en-US" smtClean="0"/>
              <a:t>5</a:t>
            </a:fld>
            <a:endParaRPr lang="en-US"/>
          </a:p>
        </p:txBody>
      </p:sp>
    </p:spTree>
    <p:extLst>
      <p:ext uri="{BB962C8B-B14F-4D97-AF65-F5344CB8AC3E}">
        <p14:creationId xmlns:p14="http://schemas.microsoft.com/office/powerpoint/2010/main" val="394193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900" dirty="0"/>
          </a:p>
        </p:txBody>
      </p:sp>
      <p:sp>
        <p:nvSpPr>
          <p:cNvPr id="4" name="Slide Number Placeholder 3"/>
          <p:cNvSpPr>
            <a:spLocks noGrp="1"/>
          </p:cNvSpPr>
          <p:nvPr>
            <p:ph type="sldNum" sz="quarter" idx="10"/>
          </p:nvPr>
        </p:nvSpPr>
        <p:spPr/>
        <p:txBody>
          <a:bodyPr/>
          <a:lstStyle/>
          <a:p>
            <a:fld id="{964C11BF-3430-4385-93F1-764F4EAD1D5E}" type="slidenum">
              <a:rPr lang="en-US" smtClean="0"/>
              <a:pPr/>
              <a:t>10</a:t>
            </a:fld>
            <a:endParaRPr lang="en-US"/>
          </a:p>
        </p:txBody>
      </p:sp>
    </p:spTree>
    <p:extLst>
      <p:ext uri="{BB962C8B-B14F-4D97-AF65-F5344CB8AC3E}">
        <p14:creationId xmlns:p14="http://schemas.microsoft.com/office/powerpoint/2010/main" val="117730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900" dirty="0"/>
          </a:p>
        </p:txBody>
      </p:sp>
      <p:sp>
        <p:nvSpPr>
          <p:cNvPr id="4" name="Slide Number Placeholder 3"/>
          <p:cNvSpPr>
            <a:spLocks noGrp="1"/>
          </p:cNvSpPr>
          <p:nvPr>
            <p:ph type="sldNum" sz="quarter" idx="10"/>
          </p:nvPr>
        </p:nvSpPr>
        <p:spPr/>
        <p:txBody>
          <a:bodyPr/>
          <a:lstStyle/>
          <a:p>
            <a:fld id="{964C11BF-3430-4385-93F1-764F4EAD1D5E}" type="slidenum">
              <a:rPr lang="en-US" smtClean="0"/>
              <a:pPr/>
              <a:t>11</a:t>
            </a:fld>
            <a:endParaRPr lang="en-US"/>
          </a:p>
        </p:txBody>
      </p:sp>
    </p:spTree>
    <p:extLst>
      <p:ext uri="{BB962C8B-B14F-4D97-AF65-F5344CB8AC3E}">
        <p14:creationId xmlns:p14="http://schemas.microsoft.com/office/powerpoint/2010/main" val="38695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19C55-7F5B-4A8E-AEE5-458D4FC0BDF3}" type="slidenum">
              <a:rPr lang="en-US" smtClean="0"/>
              <a:t>25</a:t>
            </a:fld>
            <a:endParaRPr lang="en-US"/>
          </a:p>
        </p:txBody>
      </p:sp>
    </p:spTree>
    <p:extLst>
      <p:ext uri="{BB962C8B-B14F-4D97-AF65-F5344CB8AC3E}">
        <p14:creationId xmlns:p14="http://schemas.microsoft.com/office/powerpoint/2010/main" val="78097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p:txBody>
      </p:sp>
      <p:sp>
        <p:nvSpPr>
          <p:cNvPr id="4" name="Slide Number Placeholder 3"/>
          <p:cNvSpPr>
            <a:spLocks noGrp="1"/>
          </p:cNvSpPr>
          <p:nvPr>
            <p:ph type="sldNum" sz="quarter" idx="10"/>
          </p:nvPr>
        </p:nvSpPr>
        <p:spPr/>
        <p:txBody>
          <a:bodyPr/>
          <a:lstStyle/>
          <a:p>
            <a:fld id="{9D9FA057-E070-4FB5-BA6D-3CED75BA39A2}" type="slidenum">
              <a:rPr lang="en-US" smtClean="0"/>
              <a:t>30</a:t>
            </a:fld>
            <a:endParaRPr lang="en-US"/>
          </a:p>
        </p:txBody>
      </p:sp>
    </p:spTree>
    <p:extLst>
      <p:ext uri="{BB962C8B-B14F-4D97-AF65-F5344CB8AC3E}">
        <p14:creationId xmlns:p14="http://schemas.microsoft.com/office/powerpoint/2010/main" val="291610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p:txBody>
      </p:sp>
      <p:sp>
        <p:nvSpPr>
          <p:cNvPr id="4" name="Slide Number Placeholder 3"/>
          <p:cNvSpPr>
            <a:spLocks noGrp="1"/>
          </p:cNvSpPr>
          <p:nvPr>
            <p:ph type="sldNum" sz="quarter" idx="10"/>
          </p:nvPr>
        </p:nvSpPr>
        <p:spPr/>
        <p:txBody>
          <a:bodyPr/>
          <a:lstStyle/>
          <a:p>
            <a:fld id="{9D9FA057-E070-4FB5-BA6D-3CED75BA39A2}" type="slidenum">
              <a:rPr lang="en-US" smtClean="0"/>
              <a:t>31</a:t>
            </a:fld>
            <a:endParaRPr lang="en-US"/>
          </a:p>
        </p:txBody>
      </p:sp>
    </p:spTree>
    <p:extLst>
      <p:ext uri="{BB962C8B-B14F-4D97-AF65-F5344CB8AC3E}">
        <p14:creationId xmlns:p14="http://schemas.microsoft.com/office/powerpoint/2010/main" val="385985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319C55-7F5B-4A8E-AEE5-458D4FC0BDF3}" type="slidenum">
              <a:rPr lang="en-US" smtClean="0"/>
              <a:t>32</a:t>
            </a:fld>
            <a:endParaRPr lang="en-US"/>
          </a:p>
        </p:txBody>
      </p:sp>
    </p:spTree>
    <p:extLst>
      <p:ext uri="{BB962C8B-B14F-4D97-AF65-F5344CB8AC3E}">
        <p14:creationId xmlns:p14="http://schemas.microsoft.com/office/powerpoint/2010/main" val="2062813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3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6F2863-E935-4074-BED5-A77FF0E4F9DD}"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1517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F2863-E935-4074-BED5-A77FF0E4F9DD}"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203925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F2863-E935-4074-BED5-A77FF0E4F9DD}"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898998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age Slide">
    <p:bg>
      <p:bgPr>
        <a:solidFill>
          <a:schemeClr val="bg1"/>
        </a:solidFill>
        <a:effectLst/>
      </p:bgPr>
    </p:bg>
    <p:spTree>
      <p:nvGrpSpPr>
        <p:cNvPr id="1" name=""/>
        <p:cNvGrpSpPr/>
        <p:nvPr/>
      </p:nvGrpSpPr>
      <p:grpSpPr>
        <a:xfrm>
          <a:off x="0" y="0"/>
          <a:ext cx="0" cy="0"/>
          <a:chOff x="0" y="0"/>
          <a:chExt cx="0" cy="0"/>
        </a:xfrm>
      </p:grpSpPr>
      <p:pic>
        <p:nvPicPr>
          <p:cNvPr id="7" name="Picture 6" descr="title_left.png"/>
          <p:cNvPicPr>
            <a:picLocks noChangeAspect="1"/>
          </p:cNvPicPr>
          <p:nvPr userDrawn="1"/>
        </p:nvPicPr>
        <p:blipFill>
          <a:blip r:embed="rId3" cstate="print"/>
          <a:stretch>
            <a:fillRect/>
          </a:stretch>
        </p:blipFill>
        <p:spPr>
          <a:xfrm>
            <a:off x="-20798" y="-9839"/>
            <a:ext cx="692030" cy="1062099"/>
          </a:xfrm>
          <a:prstGeom prst="rect">
            <a:avLst/>
          </a:prstGeom>
        </p:spPr>
      </p:pic>
      <p:pic>
        <p:nvPicPr>
          <p:cNvPr id="8" name="Picture 7" descr="title_right.png"/>
          <p:cNvPicPr>
            <a:picLocks noChangeAspect="1"/>
          </p:cNvPicPr>
          <p:nvPr userDrawn="1"/>
        </p:nvPicPr>
        <p:blipFill>
          <a:blip r:embed="rId4" cstate="print"/>
          <a:stretch>
            <a:fillRect/>
          </a:stretch>
        </p:blipFill>
        <p:spPr>
          <a:xfrm>
            <a:off x="11846324" y="0"/>
            <a:ext cx="356322" cy="1077729"/>
          </a:xfrm>
          <a:prstGeom prst="rect">
            <a:avLst/>
          </a:prstGeom>
        </p:spPr>
      </p:pic>
      <p:pic>
        <p:nvPicPr>
          <p:cNvPr id="9" name="Picture 8" descr="footer_bar.png"/>
          <p:cNvPicPr>
            <a:picLocks noChangeAspect="1"/>
          </p:cNvPicPr>
          <p:nvPr userDrawn="1"/>
        </p:nvPicPr>
        <p:blipFill>
          <a:blip r:embed="rId5" cstate="print"/>
          <a:stretch>
            <a:fillRect/>
          </a:stretch>
        </p:blipFill>
        <p:spPr>
          <a:xfrm>
            <a:off x="380" y="6343076"/>
            <a:ext cx="12189884" cy="507843"/>
          </a:xfrm>
          <a:prstGeom prst="rect">
            <a:avLst/>
          </a:prstGeom>
        </p:spPr>
      </p:pic>
      <p:sp>
        <p:nvSpPr>
          <p:cNvPr id="11" name="Text Placeholder 5"/>
          <p:cNvSpPr>
            <a:spLocks noGrp="1"/>
          </p:cNvSpPr>
          <p:nvPr>
            <p:ph type="body" sz="quarter" idx="10" hasCustomPrompt="1"/>
          </p:nvPr>
        </p:nvSpPr>
        <p:spPr>
          <a:xfrm>
            <a:off x="607414" y="188431"/>
            <a:ext cx="11296223" cy="597559"/>
          </a:xfrm>
          <a:effectLst/>
        </p:spPr>
        <p:txBody>
          <a:bodyPr>
            <a:noAutofit/>
          </a:bodyPr>
          <a:lstStyle>
            <a:lvl1pPr algn="l">
              <a:buNone/>
              <a:defRPr sz="4399" baseline="0">
                <a:solidFill>
                  <a:srgbClr val="646464"/>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THE TITLE GOES HERE</a:t>
            </a:r>
            <a:endParaRPr lang="en-SG" dirty="0"/>
          </a:p>
        </p:txBody>
      </p:sp>
      <p:sp>
        <p:nvSpPr>
          <p:cNvPr id="12" name="Text Placeholder 5"/>
          <p:cNvSpPr>
            <a:spLocks noGrp="1"/>
          </p:cNvSpPr>
          <p:nvPr>
            <p:ph type="body" sz="quarter" idx="11" hasCustomPrompt="1"/>
          </p:nvPr>
        </p:nvSpPr>
        <p:spPr>
          <a:xfrm>
            <a:off x="607414" y="716326"/>
            <a:ext cx="11248226" cy="335934"/>
          </a:xfrm>
          <a:effectLst/>
        </p:spPr>
        <p:txBody>
          <a:bodyPr>
            <a:noAutofit/>
          </a:bodyPr>
          <a:lstStyle>
            <a:lvl1pPr algn="l">
              <a:buNone/>
              <a:defRPr sz="2133" baseline="0">
                <a:solidFill>
                  <a:srgbClr val="818181"/>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pic>
        <p:nvPicPr>
          <p:cNvPr id="15" name="Picture 14" descr="footer_leftarrow.png">
            <a:hlinkClick r:id="" action="ppaction://hlinkshowjump?jump=previousslide"/>
          </p:cNvPr>
          <p:cNvPicPr>
            <a:picLocks noChangeAspect="1"/>
          </p:cNvPicPr>
          <p:nvPr userDrawn="1"/>
        </p:nvPicPr>
        <p:blipFill>
          <a:blip r:embed="rId6" cstate="print"/>
          <a:stretch>
            <a:fillRect/>
          </a:stretch>
        </p:blipFill>
        <p:spPr>
          <a:xfrm>
            <a:off x="-20798" y="6342803"/>
            <a:ext cx="501563" cy="510052"/>
          </a:xfrm>
          <a:prstGeom prst="rect">
            <a:avLst/>
          </a:prstGeom>
        </p:spPr>
      </p:pic>
      <p:pic>
        <p:nvPicPr>
          <p:cNvPr id="16" name="Picture 15" descr="footer_rightarrow.png">
            <a:hlinkClick r:id="" action="ppaction://hlinkshowjump?jump=nextslide"/>
          </p:cNvPr>
          <p:cNvPicPr>
            <a:picLocks noChangeAspect="1"/>
          </p:cNvPicPr>
          <p:nvPr userDrawn="1"/>
        </p:nvPicPr>
        <p:blipFill>
          <a:blip r:embed="rId7" cstate="print"/>
          <a:stretch>
            <a:fillRect/>
          </a:stretch>
        </p:blipFill>
        <p:spPr>
          <a:xfrm>
            <a:off x="11703644" y="6342803"/>
            <a:ext cx="501563" cy="507843"/>
          </a:xfrm>
          <a:prstGeom prst="rect">
            <a:avLst/>
          </a:prstGeom>
        </p:spPr>
      </p:pic>
      <p:sp>
        <p:nvSpPr>
          <p:cNvPr id="10" name="TextBox 9"/>
          <p:cNvSpPr txBox="1"/>
          <p:nvPr userDrawn="1"/>
        </p:nvSpPr>
        <p:spPr>
          <a:xfrm>
            <a:off x="1" y="6396669"/>
            <a:ext cx="12191999" cy="400110"/>
          </a:xfrm>
          <a:prstGeom prst="rect">
            <a:avLst/>
          </a:prstGeom>
          <a:noFill/>
        </p:spPr>
        <p:txBody>
          <a:bodyPr wrap="square" rtlCol="0">
            <a:spAutoFit/>
          </a:bodyPr>
          <a:lstStyle/>
          <a:p>
            <a:pPr algn="ctr">
              <a:lnSpc>
                <a:spcPct val="100000"/>
              </a:lnSpc>
              <a:spcBef>
                <a:spcPts val="0"/>
              </a:spcBef>
              <a:spcAft>
                <a:spcPts val="0"/>
              </a:spcAft>
            </a:pPr>
            <a:r>
              <a:rPr lang="en-US" sz="2000" b="1" kern="1200" dirty="0" smtClean="0">
                <a:solidFill>
                  <a:schemeClr val="bg1"/>
                </a:solidFill>
                <a:latin typeface="Palatino Linotype" panose="02040502050505030304" pitchFamily="18" charset="0"/>
                <a:ea typeface="+mn-ea"/>
                <a:cs typeface="Times New Roman" panose="02020603050405020304" pitchFamily="18" charset="0"/>
              </a:rPr>
              <a:t>Center for Organizational</a:t>
            </a:r>
            <a:r>
              <a:rPr lang="en-US" sz="2000" b="1" kern="1200" baseline="0" dirty="0" smtClean="0">
                <a:solidFill>
                  <a:schemeClr val="bg1"/>
                </a:solidFill>
                <a:latin typeface="Palatino Linotype" panose="02040502050505030304" pitchFamily="18" charset="0"/>
                <a:ea typeface="+mn-ea"/>
                <a:cs typeface="Times New Roman" panose="02020603050405020304" pitchFamily="18" charset="0"/>
              </a:rPr>
              <a:t> Responsibility and Advancement </a:t>
            </a:r>
            <a:r>
              <a:rPr lang="en-US" sz="2000" b="1" kern="1200" baseline="0" smtClean="0">
                <a:solidFill>
                  <a:schemeClr val="bg1"/>
                </a:solidFill>
                <a:latin typeface="Palatino Linotype" panose="02040502050505030304" pitchFamily="18" charset="0"/>
                <a:ea typeface="+mn-ea"/>
                <a:cs typeface="Times New Roman" panose="02020603050405020304" pitchFamily="18" charset="0"/>
              </a:rPr>
              <a:t>(CORA)</a:t>
            </a:r>
            <a:endParaRPr lang="en-SG" sz="2000" b="1" dirty="0">
              <a:solidFill>
                <a:schemeClr val="bg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17212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88592" y="3909071"/>
            <a:ext cx="6479216" cy="383759"/>
          </a:xfrm>
          <a:effectLst>
            <a:outerShdw dist="38100" dir="2700000" algn="tl" rotWithShape="0">
              <a:schemeClr val="bg1">
                <a:alpha val="40000"/>
              </a:schemeClr>
            </a:outerShdw>
          </a:effectLst>
        </p:spPr>
        <p:txBody>
          <a:bodyPr>
            <a:noAutofit/>
          </a:bodyPr>
          <a:lstStyle>
            <a:lvl1pPr algn="r">
              <a:buNone/>
              <a:defRPr sz="2933" baseline="0">
                <a:solidFill>
                  <a:srgbClr val="646464"/>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A NICE Welcome TEXT HERE</a:t>
            </a:r>
            <a:endParaRPr lang="en-SG" dirty="0"/>
          </a:p>
        </p:txBody>
      </p:sp>
      <p:sp>
        <p:nvSpPr>
          <p:cNvPr id="9" name="Text Placeholder 5"/>
          <p:cNvSpPr>
            <a:spLocks noGrp="1"/>
          </p:cNvSpPr>
          <p:nvPr>
            <p:ph type="body" sz="quarter" idx="11" hasCustomPrompt="1"/>
          </p:nvPr>
        </p:nvSpPr>
        <p:spPr>
          <a:xfrm>
            <a:off x="2688592" y="4244839"/>
            <a:ext cx="6479216" cy="239953"/>
          </a:xfrm>
          <a:effectLst>
            <a:outerShdw dist="38100" dir="2700000" algn="tl" rotWithShape="0">
              <a:schemeClr val="bg1">
                <a:alpha val="40000"/>
              </a:schemeClr>
            </a:outerShdw>
          </a:effectLst>
        </p:spPr>
        <p:txBody>
          <a:bodyPr>
            <a:noAutofit/>
          </a:bodyPr>
          <a:lstStyle>
            <a:lvl1pPr algn="r">
              <a:buNone/>
              <a:defRPr sz="1600" baseline="0">
                <a:solidFill>
                  <a:srgbClr val="818181"/>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spTree>
    <p:custDataLst>
      <p:tags r:id="rId1"/>
    </p:custDataLst>
    <p:extLst>
      <p:ext uri="{BB962C8B-B14F-4D97-AF65-F5344CB8AC3E}">
        <p14:creationId xmlns:p14="http://schemas.microsoft.com/office/powerpoint/2010/main" val="165323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age Slide">
    <p:bg>
      <p:bgPr>
        <a:solidFill>
          <a:schemeClr val="bg1"/>
        </a:solidFill>
        <a:effectLst/>
      </p:bgPr>
    </p:bg>
    <p:spTree>
      <p:nvGrpSpPr>
        <p:cNvPr id="1" name=""/>
        <p:cNvGrpSpPr/>
        <p:nvPr/>
      </p:nvGrpSpPr>
      <p:grpSpPr>
        <a:xfrm>
          <a:off x="0" y="0"/>
          <a:ext cx="0" cy="0"/>
          <a:chOff x="0" y="0"/>
          <a:chExt cx="0" cy="0"/>
        </a:xfrm>
      </p:grpSpPr>
      <p:pic>
        <p:nvPicPr>
          <p:cNvPr id="7" name="Picture 6" descr="title_left.png"/>
          <p:cNvPicPr>
            <a:picLocks noChangeAspect="1"/>
          </p:cNvPicPr>
          <p:nvPr userDrawn="1"/>
        </p:nvPicPr>
        <p:blipFill>
          <a:blip r:embed="rId3" cstate="print"/>
          <a:stretch>
            <a:fillRect/>
          </a:stretch>
        </p:blipFill>
        <p:spPr>
          <a:xfrm>
            <a:off x="-20797" y="316729"/>
            <a:ext cx="692030" cy="768113"/>
          </a:xfrm>
          <a:prstGeom prst="rect">
            <a:avLst/>
          </a:prstGeom>
        </p:spPr>
      </p:pic>
      <p:pic>
        <p:nvPicPr>
          <p:cNvPr id="8" name="Picture 7" descr="title_right.png"/>
          <p:cNvPicPr>
            <a:picLocks noChangeAspect="1"/>
          </p:cNvPicPr>
          <p:nvPr userDrawn="1"/>
        </p:nvPicPr>
        <p:blipFill>
          <a:blip r:embed="rId4" cstate="print"/>
          <a:stretch>
            <a:fillRect/>
          </a:stretch>
        </p:blipFill>
        <p:spPr>
          <a:xfrm>
            <a:off x="11985660" y="309617"/>
            <a:ext cx="253956" cy="768113"/>
          </a:xfrm>
          <a:prstGeom prst="rect">
            <a:avLst/>
          </a:prstGeom>
        </p:spPr>
      </p:pic>
      <p:sp>
        <p:nvSpPr>
          <p:cNvPr id="11" name="Text Placeholder 5"/>
          <p:cNvSpPr>
            <a:spLocks noGrp="1"/>
          </p:cNvSpPr>
          <p:nvPr>
            <p:ph type="body" sz="quarter" idx="10" hasCustomPrompt="1"/>
          </p:nvPr>
        </p:nvSpPr>
        <p:spPr>
          <a:xfrm>
            <a:off x="607414" y="188432"/>
            <a:ext cx="11296223" cy="597559"/>
          </a:xfrm>
          <a:effectLst/>
        </p:spPr>
        <p:txBody>
          <a:bodyPr>
            <a:noAutofit/>
          </a:bodyPr>
          <a:lstStyle>
            <a:lvl1pPr algn="l">
              <a:buNone/>
              <a:defRPr sz="4399" baseline="0">
                <a:solidFill>
                  <a:srgbClr val="646464"/>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THE TITLE GOES HERE</a:t>
            </a:r>
            <a:endParaRPr lang="en-SG" dirty="0"/>
          </a:p>
        </p:txBody>
      </p:sp>
      <p:sp>
        <p:nvSpPr>
          <p:cNvPr id="12" name="Text Placeholder 5"/>
          <p:cNvSpPr>
            <a:spLocks noGrp="1"/>
          </p:cNvSpPr>
          <p:nvPr>
            <p:ph type="body" sz="quarter" idx="11" hasCustomPrompt="1"/>
          </p:nvPr>
        </p:nvSpPr>
        <p:spPr>
          <a:xfrm>
            <a:off x="607414" y="716326"/>
            <a:ext cx="11248226" cy="335934"/>
          </a:xfrm>
          <a:effectLst/>
        </p:spPr>
        <p:txBody>
          <a:bodyPr>
            <a:noAutofit/>
          </a:bodyPr>
          <a:lstStyle>
            <a:lvl1pPr algn="l">
              <a:buNone/>
              <a:defRPr sz="2133" baseline="0">
                <a:solidFill>
                  <a:srgbClr val="818181"/>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pic>
        <p:nvPicPr>
          <p:cNvPr id="13" name="Picture 12" descr="footer_bar.png"/>
          <p:cNvPicPr>
            <a:picLocks noChangeAspect="1"/>
          </p:cNvPicPr>
          <p:nvPr userDrawn="1"/>
        </p:nvPicPr>
        <p:blipFill>
          <a:blip r:embed="rId5" cstate="print"/>
          <a:stretch>
            <a:fillRect/>
          </a:stretch>
        </p:blipFill>
        <p:spPr>
          <a:xfrm>
            <a:off x="380" y="6343076"/>
            <a:ext cx="12189884" cy="507843"/>
          </a:xfrm>
          <a:prstGeom prst="rect">
            <a:avLst/>
          </a:prstGeom>
        </p:spPr>
      </p:pic>
      <p:pic>
        <p:nvPicPr>
          <p:cNvPr id="14" name="Picture 13" descr="footer_leftarrow.png">
            <a:hlinkClick r:id="" action="ppaction://hlinkshowjump?jump=previousslide"/>
          </p:cNvPr>
          <p:cNvPicPr>
            <a:picLocks noChangeAspect="1"/>
          </p:cNvPicPr>
          <p:nvPr userDrawn="1"/>
        </p:nvPicPr>
        <p:blipFill>
          <a:blip r:embed="rId6" cstate="print"/>
          <a:stretch>
            <a:fillRect/>
          </a:stretch>
        </p:blipFill>
        <p:spPr>
          <a:xfrm>
            <a:off x="-20798" y="6342803"/>
            <a:ext cx="501563" cy="510052"/>
          </a:xfrm>
          <a:prstGeom prst="rect">
            <a:avLst/>
          </a:prstGeom>
        </p:spPr>
      </p:pic>
      <p:pic>
        <p:nvPicPr>
          <p:cNvPr id="17" name="Picture 16" descr="footer_rightarrow.png">
            <a:hlinkClick r:id="" action="ppaction://hlinkshowjump?jump=nextslide"/>
          </p:cNvPr>
          <p:cNvPicPr>
            <a:picLocks noChangeAspect="1"/>
          </p:cNvPicPr>
          <p:nvPr userDrawn="1"/>
        </p:nvPicPr>
        <p:blipFill>
          <a:blip r:embed="rId7" cstate="print"/>
          <a:stretch>
            <a:fillRect/>
          </a:stretch>
        </p:blipFill>
        <p:spPr>
          <a:xfrm>
            <a:off x="11703644" y="6342803"/>
            <a:ext cx="501563" cy="507843"/>
          </a:xfrm>
          <a:prstGeom prst="rect">
            <a:avLst/>
          </a:prstGeom>
        </p:spPr>
      </p:pic>
      <p:sp>
        <p:nvSpPr>
          <p:cNvPr id="10" name="TextBox 9"/>
          <p:cNvSpPr txBox="1"/>
          <p:nvPr userDrawn="1"/>
        </p:nvSpPr>
        <p:spPr>
          <a:xfrm>
            <a:off x="1" y="6396669"/>
            <a:ext cx="12191999" cy="400110"/>
          </a:xfrm>
          <a:prstGeom prst="rect">
            <a:avLst/>
          </a:prstGeom>
          <a:noFill/>
        </p:spPr>
        <p:txBody>
          <a:bodyPr wrap="square" rtlCol="0">
            <a:spAutoFit/>
          </a:bodyPr>
          <a:lstStyle/>
          <a:p>
            <a:pPr algn="ctr">
              <a:lnSpc>
                <a:spcPct val="100000"/>
              </a:lnSpc>
              <a:spcBef>
                <a:spcPts val="0"/>
              </a:spcBef>
              <a:spcAft>
                <a:spcPts val="0"/>
              </a:spcAft>
            </a:pPr>
            <a:r>
              <a:rPr lang="en-US" sz="2000" b="1" kern="1200" dirty="0" smtClean="0">
                <a:solidFill>
                  <a:schemeClr val="bg1"/>
                </a:solidFill>
                <a:latin typeface="Palatino Linotype" panose="02040502050505030304" pitchFamily="18" charset="0"/>
                <a:ea typeface="+mn-ea"/>
                <a:cs typeface="Times New Roman" panose="02020603050405020304" pitchFamily="18" charset="0"/>
              </a:rPr>
              <a:t>Center for Organizational</a:t>
            </a:r>
            <a:r>
              <a:rPr lang="en-US" sz="2000" b="1" kern="1200" baseline="0" dirty="0" smtClean="0">
                <a:solidFill>
                  <a:schemeClr val="bg1"/>
                </a:solidFill>
                <a:latin typeface="Palatino Linotype" panose="02040502050505030304" pitchFamily="18" charset="0"/>
                <a:ea typeface="+mn-ea"/>
                <a:cs typeface="Times New Roman" panose="02020603050405020304" pitchFamily="18" charset="0"/>
              </a:rPr>
              <a:t> Responsibility and Advancement </a:t>
            </a:r>
            <a:r>
              <a:rPr lang="en-US" sz="2000" b="1" kern="1200" baseline="0" smtClean="0">
                <a:solidFill>
                  <a:schemeClr val="bg1"/>
                </a:solidFill>
                <a:latin typeface="Palatino Linotype" panose="02040502050505030304" pitchFamily="18" charset="0"/>
                <a:ea typeface="+mn-ea"/>
                <a:cs typeface="Times New Roman" panose="02020603050405020304" pitchFamily="18" charset="0"/>
              </a:rPr>
              <a:t>(CORA)</a:t>
            </a:r>
            <a:endParaRPr lang="en-SG" sz="2000" b="1" dirty="0">
              <a:solidFill>
                <a:schemeClr val="bg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94661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03164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D575B-08B8-634F-BE90-9BBFB2767194}"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515-0F8E-E14E-BD68-E58EE76B7FEB}" type="slidenum">
              <a:rPr lang="en-US" smtClean="0"/>
              <a:t>‹#›</a:t>
            </a:fld>
            <a:endParaRPr lang="en-US"/>
          </a:p>
        </p:txBody>
      </p:sp>
    </p:spTree>
    <p:custDataLst>
      <p:tags r:id="rId1"/>
    </p:custDataLst>
    <p:extLst>
      <p:ext uri="{BB962C8B-B14F-4D97-AF65-F5344CB8AC3E}">
        <p14:creationId xmlns:p14="http://schemas.microsoft.com/office/powerpoint/2010/main" val="323245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38" indent="0" algn="ctr">
              <a:buNone/>
              <a:defRPr>
                <a:solidFill>
                  <a:schemeClr val="tx1">
                    <a:tint val="75000"/>
                  </a:schemeClr>
                </a:solidFill>
              </a:defRPr>
            </a:lvl2pPr>
            <a:lvl3pPr marL="914476" indent="0" algn="ctr">
              <a:buNone/>
              <a:defRPr>
                <a:solidFill>
                  <a:schemeClr val="tx1">
                    <a:tint val="75000"/>
                  </a:schemeClr>
                </a:solidFill>
              </a:defRPr>
            </a:lvl3pPr>
            <a:lvl4pPr marL="1371714" indent="0" algn="ctr">
              <a:buNone/>
              <a:defRPr>
                <a:solidFill>
                  <a:schemeClr val="tx1">
                    <a:tint val="75000"/>
                  </a:schemeClr>
                </a:solidFill>
              </a:defRPr>
            </a:lvl4pPr>
            <a:lvl5pPr marL="1828952" indent="0" algn="ctr">
              <a:buNone/>
              <a:defRPr>
                <a:solidFill>
                  <a:schemeClr val="tx1">
                    <a:tint val="75000"/>
                  </a:schemeClr>
                </a:solidFill>
              </a:defRPr>
            </a:lvl5pPr>
            <a:lvl6pPr marL="2286190" indent="0" algn="ctr">
              <a:buNone/>
              <a:defRPr>
                <a:solidFill>
                  <a:schemeClr val="tx1">
                    <a:tint val="75000"/>
                  </a:schemeClr>
                </a:solidFill>
              </a:defRPr>
            </a:lvl6pPr>
            <a:lvl7pPr marL="2743429" indent="0" algn="ctr">
              <a:buNone/>
              <a:defRPr>
                <a:solidFill>
                  <a:schemeClr val="tx1">
                    <a:tint val="75000"/>
                  </a:schemeClr>
                </a:solidFill>
              </a:defRPr>
            </a:lvl7pPr>
            <a:lvl8pPr marL="3200666" indent="0" algn="ctr">
              <a:buNone/>
              <a:defRPr>
                <a:solidFill>
                  <a:schemeClr val="tx1">
                    <a:tint val="75000"/>
                  </a:schemeClr>
                </a:solidFill>
              </a:defRPr>
            </a:lvl8pPr>
            <a:lvl9pPr marL="36579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5097F-BB3F-1645-848E-DABF210C28D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170276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5223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7486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F2863-E935-4074-BED5-A77FF0E4F9DD}"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2693137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5097F-BB3F-1645-848E-DABF210C28D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3940425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38" indent="0">
              <a:buNone/>
              <a:defRPr sz="2000" b="1"/>
            </a:lvl2pPr>
            <a:lvl3pPr marL="914476" indent="0">
              <a:buNone/>
              <a:defRPr sz="1800" b="1"/>
            </a:lvl3pPr>
            <a:lvl4pPr marL="1371714" indent="0">
              <a:buNone/>
              <a:defRPr sz="1600" b="1"/>
            </a:lvl4pPr>
            <a:lvl5pPr marL="1828952" indent="0">
              <a:buNone/>
              <a:defRPr sz="1600" b="1"/>
            </a:lvl5pPr>
            <a:lvl6pPr marL="2286190" indent="0">
              <a:buNone/>
              <a:defRPr sz="1600" b="1"/>
            </a:lvl6pPr>
            <a:lvl7pPr marL="2743429" indent="0">
              <a:buNone/>
              <a:defRPr sz="1600" b="1"/>
            </a:lvl7pPr>
            <a:lvl8pPr marL="3200666" indent="0">
              <a:buNone/>
              <a:defRPr sz="1600" b="1"/>
            </a:lvl8pPr>
            <a:lvl9pPr marL="365790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38" indent="0">
              <a:buNone/>
              <a:defRPr sz="2000" b="1"/>
            </a:lvl2pPr>
            <a:lvl3pPr marL="914476" indent="0">
              <a:buNone/>
              <a:defRPr sz="1800" b="1"/>
            </a:lvl3pPr>
            <a:lvl4pPr marL="1371714" indent="0">
              <a:buNone/>
              <a:defRPr sz="1600" b="1"/>
            </a:lvl4pPr>
            <a:lvl5pPr marL="1828952" indent="0">
              <a:buNone/>
              <a:defRPr sz="1600" b="1"/>
            </a:lvl5pPr>
            <a:lvl6pPr marL="2286190" indent="0">
              <a:buNone/>
              <a:defRPr sz="1600" b="1"/>
            </a:lvl6pPr>
            <a:lvl7pPr marL="2743429" indent="0">
              <a:buNone/>
              <a:defRPr sz="1600" b="1"/>
            </a:lvl7pPr>
            <a:lvl8pPr marL="3200666" indent="0">
              <a:buNone/>
              <a:defRPr sz="1600" b="1"/>
            </a:lvl8pPr>
            <a:lvl9pPr marL="36579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85097F-BB3F-1645-848E-DABF210C28D0}"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3159046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5097F-BB3F-1645-848E-DABF210C28D0}"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3387760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5097F-BB3F-1645-848E-DABF210C28D0}"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906938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00"/>
            </a:lvl1pPr>
            <a:lvl2pPr marL="457238" indent="0">
              <a:buNone/>
              <a:defRPr sz="1200"/>
            </a:lvl2pPr>
            <a:lvl3pPr marL="914476" indent="0">
              <a:buNone/>
              <a:defRPr sz="1000"/>
            </a:lvl3pPr>
            <a:lvl4pPr marL="1371714" indent="0">
              <a:buNone/>
              <a:defRPr sz="900"/>
            </a:lvl4pPr>
            <a:lvl5pPr marL="1828952" indent="0">
              <a:buNone/>
              <a:defRPr sz="900"/>
            </a:lvl5pPr>
            <a:lvl6pPr marL="2286190" indent="0">
              <a:buNone/>
              <a:defRPr sz="900"/>
            </a:lvl6pPr>
            <a:lvl7pPr marL="2743429" indent="0">
              <a:buNone/>
              <a:defRPr sz="900"/>
            </a:lvl7pPr>
            <a:lvl8pPr marL="3200666" indent="0">
              <a:buNone/>
              <a:defRPr sz="900"/>
            </a:lvl8pPr>
            <a:lvl9pPr marL="36579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5097F-BB3F-1645-848E-DABF210C28D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240457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1"/>
            </a:lvl1pPr>
            <a:lvl2pPr marL="457238" indent="0">
              <a:buNone/>
              <a:defRPr sz="2800"/>
            </a:lvl2pPr>
            <a:lvl3pPr marL="914476" indent="0">
              <a:buNone/>
              <a:defRPr sz="2400"/>
            </a:lvl3pPr>
            <a:lvl4pPr marL="1371714" indent="0">
              <a:buNone/>
              <a:defRPr sz="2000"/>
            </a:lvl4pPr>
            <a:lvl5pPr marL="1828952" indent="0">
              <a:buNone/>
              <a:defRPr sz="2000"/>
            </a:lvl5pPr>
            <a:lvl6pPr marL="2286190" indent="0">
              <a:buNone/>
              <a:defRPr sz="2000"/>
            </a:lvl6pPr>
            <a:lvl7pPr marL="2743429" indent="0">
              <a:buNone/>
              <a:defRPr sz="2000"/>
            </a:lvl7pPr>
            <a:lvl8pPr marL="3200666" indent="0">
              <a:buNone/>
              <a:defRPr sz="2000"/>
            </a:lvl8pPr>
            <a:lvl9pPr marL="3657905"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38" indent="0">
              <a:buNone/>
              <a:defRPr sz="1200"/>
            </a:lvl2pPr>
            <a:lvl3pPr marL="914476" indent="0">
              <a:buNone/>
              <a:defRPr sz="1000"/>
            </a:lvl3pPr>
            <a:lvl4pPr marL="1371714" indent="0">
              <a:buNone/>
              <a:defRPr sz="900"/>
            </a:lvl4pPr>
            <a:lvl5pPr marL="1828952" indent="0">
              <a:buNone/>
              <a:defRPr sz="900"/>
            </a:lvl5pPr>
            <a:lvl6pPr marL="2286190" indent="0">
              <a:buNone/>
              <a:defRPr sz="900"/>
            </a:lvl6pPr>
            <a:lvl7pPr marL="2743429" indent="0">
              <a:buNone/>
              <a:defRPr sz="900"/>
            </a:lvl7pPr>
            <a:lvl8pPr marL="3200666" indent="0">
              <a:buNone/>
              <a:defRPr sz="900"/>
            </a:lvl8pPr>
            <a:lvl9pPr marL="36579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5097F-BB3F-1645-848E-DABF210C28D0}"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158336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5097F-BB3F-1645-848E-DABF210C28D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106018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5097F-BB3F-1645-848E-DABF210C28D0}"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23AA4-8277-7C44-A56E-5A2ADE000D0D}" type="slidenum">
              <a:rPr lang="en-US" smtClean="0"/>
              <a:t>‹#›</a:t>
            </a:fld>
            <a:endParaRPr lang="en-US"/>
          </a:p>
        </p:txBody>
      </p:sp>
    </p:spTree>
    <p:custDataLst>
      <p:tags r:id="rId1"/>
    </p:custDataLst>
    <p:extLst>
      <p:ext uri="{BB962C8B-B14F-4D97-AF65-F5344CB8AC3E}">
        <p14:creationId xmlns:p14="http://schemas.microsoft.com/office/powerpoint/2010/main" val="423304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age Slide">
    <p:bg>
      <p:bgPr>
        <a:solidFill>
          <a:schemeClr val="bg1"/>
        </a:solidFill>
        <a:effectLst/>
      </p:bgPr>
    </p:bg>
    <p:spTree>
      <p:nvGrpSpPr>
        <p:cNvPr id="1" name=""/>
        <p:cNvGrpSpPr/>
        <p:nvPr/>
      </p:nvGrpSpPr>
      <p:grpSpPr>
        <a:xfrm>
          <a:off x="0" y="0"/>
          <a:ext cx="0" cy="0"/>
          <a:chOff x="0" y="0"/>
          <a:chExt cx="0" cy="0"/>
        </a:xfrm>
      </p:grpSpPr>
      <p:pic>
        <p:nvPicPr>
          <p:cNvPr id="7" name="Picture 6" descr="title_left.png"/>
          <p:cNvPicPr>
            <a:picLocks noChangeAspect="1"/>
          </p:cNvPicPr>
          <p:nvPr userDrawn="1"/>
        </p:nvPicPr>
        <p:blipFill>
          <a:blip r:embed="rId3" cstate="print"/>
          <a:stretch>
            <a:fillRect/>
          </a:stretch>
        </p:blipFill>
        <p:spPr>
          <a:xfrm>
            <a:off x="-20798" y="-9839"/>
            <a:ext cx="692030" cy="1062099"/>
          </a:xfrm>
          <a:prstGeom prst="rect">
            <a:avLst/>
          </a:prstGeom>
        </p:spPr>
      </p:pic>
      <p:pic>
        <p:nvPicPr>
          <p:cNvPr id="8" name="Picture 7" descr="title_right.png"/>
          <p:cNvPicPr>
            <a:picLocks noChangeAspect="1"/>
          </p:cNvPicPr>
          <p:nvPr userDrawn="1"/>
        </p:nvPicPr>
        <p:blipFill>
          <a:blip r:embed="rId4" cstate="print"/>
          <a:stretch>
            <a:fillRect/>
          </a:stretch>
        </p:blipFill>
        <p:spPr>
          <a:xfrm>
            <a:off x="11846324" y="0"/>
            <a:ext cx="356322" cy="1077729"/>
          </a:xfrm>
          <a:prstGeom prst="rect">
            <a:avLst/>
          </a:prstGeom>
        </p:spPr>
      </p:pic>
      <p:pic>
        <p:nvPicPr>
          <p:cNvPr id="9" name="Picture 8" descr="footer_bar.png"/>
          <p:cNvPicPr>
            <a:picLocks noChangeAspect="1"/>
          </p:cNvPicPr>
          <p:nvPr userDrawn="1"/>
        </p:nvPicPr>
        <p:blipFill>
          <a:blip r:embed="rId5" cstate="print"/>
          <a:stretch>
            <a:fillRect/>
          </a:stretch>
        </p:blipFill>
        <p:spPr>
          <a:xfrm>
            <a:off x="380" y="6343076"/>
            <a:ext cx="12189884" cy="507843"/>
          </a:xfrm>
          <a:prstGeom prst="rect">
            <a:avLst/>
          </a:prstGeom>
        </p:spPr>
      </p:pic>
      <p:sp>
        <p:nvSpPr>
          <p:cNvPr id="11" name="Text Placeholder 5"/>
          <p:cNvSpPr>
            <a:spLocks noGrp="1"/>
          </p:cNvSpPr>
          <p:nvPr>
            <p:ph type="body" sz="quarter" idx="10" hasCustomPrompt="1"/>
          </p:nvPr>
        </p:nvSpPr>
        <p:spPr>
          <a:xfrm>
            <a:off x="607414" y="188431"/>
            <a:ext cx="11296223" cy="597559"/>
          </a:xfrm>
          <a:effectLst/>
        </p:spPr>
        <p:txBody>
          <a:bodyPr>
            <a:noAutofit/>
          </a:bodyPr>
          <a:lstStyle>
            <a:lvl1pPr algn="l">
              <a:buNone/>
              <a:defRPr sz="4399" baseline="0">
                <a:solidFill>
                  <a:srgbClr val="646464"/>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THE TITLE GOES HERE</a:t>
            </a:r>
            <a:endParaRPr lang="en-SG" dirty="0"/>
          </a:p>
        </p:txBody>
      </p:sp>
      <p:sp>
        <p:nvSpPr>
          <p:cNvPr id="12" name="Text Placeholder 5"/>
          <p:cNvSpPr>
            <a:spLocks noGrp="1"/>
          </p:cNvSpPr>
          <p:nvPr>
            <p:ph type="body" sz="quarter" idx="11" hasCustomPrompt="1"/>
          </p:nvPr>
        </p:nvSpPr>
        <p:spPr>
          <a:xfrm>
            <a:off x="607414" y="716326"/>
            <a:ext cx="11248226" cy="335934"/>
          </a:xfrm>
          <a:effectLst/>
        </p:spPr>
        <p:txBody>
          <a:bodyPr>
            <a:noAutofit/>
          </a:bodyPr>
          <a:lstStyle>
            <a:lvl1pPr algn="l">
              <a:buNone/>
              <a:defRPr sz="2133" baseline="0">
                <a:solidFill>
                  <a:srgbClr val="818181"/>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pic>
        <p:nvPicPr>
          <p:cNvPr id="15" name="Picture 14" descr="footer_leftarrow.png">
            <a:hlinkClick r:id="" action="ppaction://hlinkshowjump?jump=previousslide"/>
          </p:cNvPr>
          <p:cNvPicPr>
            <a:picLocks noChangeAspect="1"/>
          </p:cNvPicPr>
          <p:nvPr userDrawn="1"/>
        </p:nvPicPr>
        <p:blipFill>
          <a:blip r:embed="rId6" cstate="print"/>
          <a:stretch>
            <a:fillRect/>
          </a:stretch>
        </p:blipFill>
        <p:spPr>
          <a:xfrm>
            <a:off x="-20798" y="6342803"/>
            <a:ext cx="501563" cy="510052"/>
          </a:xfrm>
          <a:prstGeom prst="rect">
            <a:avLst/>
          </a:prstGeom>
        </p:spPr>
      </p:pic>
      <p:pic>
        <p:nvPicPr>
          <p:cNvPr id="16" name="Picture 15" descr="footer_rightarrow.png">
            <a:hlinkClick r:id="" action="ppaction://hlinkshowjump?jump=nextslide"/>
          </p:cNvPr>
          <p:cNvPicPr>
            <a:picLocks noChangeAspect="1"/>
          </p:cNvPicPr>
          <p:nvPr userDrawn="1"/>
        </p:nvPicPr>
        <p:blipFill>
          <a:blip r:embed="rId7" cstate="print"/>
          <a:stretch>
            <a:fillRect/>
          </a:stretch>
        </p:blipFill>
        <p:spPr>
          <a:xfrm>
            <a:off x="11703644" y="6342803"/>
            <a:ext cx="501563" cy="507843"/>
          </a:xfrm>
          <a:prstGeom prst="rect">
            <a:avLst/>
          </a:prstGeom>
        </p:spPr>
      </p:pic>
      <p:sp>
        <p:nvSpPr>
          <p:cNvPr id="13" name="TextBox 12"/>
          <p:cNvSpPr txBox="1"/>
          <p:nvPr userDrawn="1"/>
        </p:nvSpPr>
        <p:spPr>
          <a:xfrm>
            <a:off x="1" y="6396669"/>
            <a:ext cx="12191999" cy="400110"/>
          </a:xfrm>
          <a:prstGeom prst="rect">
            <a:avLst/>
          </a:prstGeom>
          <a:noFill/>
        </p:spPr>
        <p:txBody>
          <a:bodyPr wrap="square" rtlCol="0">
            <a:spAutoFit/>
          </a:bodyPr>
          <a:lstStyle/>
          <a:p>
            <a:pPr algn="ctr">
              <a:lnSpc>
                <a:spcPct val="100000"/>
              </a:lnSpc>
              <a:spcBef>
                <a:spcPts val="0"/>
              </a:spcBef>
              <a:spcAft>
                <a:spcPts val="0"/>
              </a:spcAft>
            </a:pPr>
            <a:r>
              <a:rPr lang="en-US" sz="2000" b="1" kern="1200" dirty="0" smtClean="0">
                <a:solidFill>
                  <a:schemeClr val="bg1"/>
                </a:solidFill>
                <a:latin typeface="Palatino Linotype" panose="02040502050505030304" pitchFamily="18" charset="0"/>
                <a:ea typeface="+mn-ea"/>
                <a:cs typeface="Times New Roman" panose="02020603050405020304" pitchFamily="18" charset="0"/>
              </a:rPr>
              <a:t>Center for Organizational</a:t>
            </a:r>
            <a:r>
              <a:rPr lang="en-US" sz="2000" b="1" kern="1200" baseline="0" dirty="0" smtClean="0">
                <a:solidFill>
                  <a:schemeClr val="bg1"/>
                </a:solidFill>
                <a:latin typeface="Palatino Linotype" panose="02040502050505030304" pitchFamily="18" charset="0"/>
                <a:ea typeface="+mn-ea"/>
                <a:cs typeface="Times New Roman" panose="02020603050405020304" pitchFamily="18" charset="0"/>
              </a:rPr>
              <a:t> Responsibility and Advancement </a:t>
            </a:r>
            <a:r>
              <a:rPr lang="en-US" sz="2000" b="1" kern="1200" baseline="0" smtClean="0">
                <a:solidFill>
                  <a:schemeClr val="bg1"/>
                </a:solidFill>
                <a:latin typeface="Palatino Linotype" panose="02040502050505030304" pitchFamily="18" charset="0"/>
                <a:ea typeface="+mn-ea"/>
                <a:cs typeface="Times New Roman" panose="02020603050405020304" pitchFamily="18" charset="0"/>
              </a:rPr>
              <a:t>(CORA)</a:t>
            </a:r>
            <a:endParaRPr lang="en-SG" sz="2000" b="1" dirty="0">
              <a:solidFill>
                <a:schemeClr val="bg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40561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88592" y="3909070"/>
            <a:ext cx="6479216" cy="383759"/>
          </a:xfrm>
          <a:effectLst>
            <a:outerShdw dist="38100" dir="2700000" algn="tl" rotWithShape="0">
              <a:schemeClr val="bg1">
                <a:alpha val="40000"/>
              </a:schemeClr>
            </a:outerShdw>
          </a:effectLst>
        </p:spPr>
        <p:txBody>
          <a:bodyPr>
            <a:noAutofit/>
          </a:bodyPr>
          <a:lstStyle>
            <a:lvl1pPr algn="r">
              <a:buNone/>
              <a:defRPr sz="2933" baseline="0">
                <a:solidFill>
                  <a:srgbClr val="646464"/>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A NICE Welcome TEXT HERE</a:t>
            </a:r>
            <a:endParaRPr lang="en-SG" dirty="0"/>
          </a:p>
        </p:txBody>
      </p:sp>
      <p:sp>
        <p:nvSpPr>
          <p:cNvPr id="9" name="Text Placeholder 5"/>
          <p:cNvSpPr>
            <a:spLocks noGrp="1"/>
          </p:cNvSpPr>
          <p:nvPr>
            <p:ph type="body" sz="quarter" idx="11" hasCustomPrompt="1"/>
          </p:nvPr>
        </p:nvSpPr>
        <p:spPr>
          <a:xfrm>
            <a:off x="2688592" y="4244838"/>
            <a:ext cx="6479216" cy="239953"/>
          </a:xfrm>
          <a:effectLst>
            <a:outerShdw dist="38100" dir="2700000" algn="tl" rotWithShape="0">
              <a:schemeClr val="bg1">
                <a:alpha val="40000"/>
              </a:schemeClr>
            </a:outerShdw>
          </a:effectLst>
        </p:spPr>
        <p:txBody>
          <a:bodyPr>
            <a:noAutofit/>
          </a:bodyPr>
          <a:lstStyle>
            <a:lvl1pPr algn="r">
              <a:buNone/>
              <a:defRPr sz="1600" baseline="0">
                <a:solidFill>
                  <a:srgbClr val="818181"/>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spTree>
    <p:custDataLst>
      <p:tags r:id="rId1"/>
    </p:custDataLst>
    <p:extLst>
      <p:ext uri="{BB962C8B-B14F-4D97-AF65-F5344CB8AC3E}">
        <p14:creationId xmlns:p14="http://schemas.microsoft.com/office/powerpoint/2010/main" val="271717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6F2863-E935-4074-BED5-A77FF0E4F9DD}"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3692243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age Slide">
    <p:bg>
      <p:bgPr>
        <a:solidFill>
          <a:schemeClr val="bg1"/>
        </a:solidFill>
        <a:effectLst/>
      </p:bgPr>
    </p:bg>
    <p:spTree>
      <p:nvGrpSpPr>
        <p:cNvPr id="1" name=""/>
        <p:cNvGrpSpPr/>
        <p:nvPr/>
      </p:nvGrpSpPr>
      <p:grpSpPr>
        <a:xfrm>
          <a:off x="0" y="0"/>
          <a:ext cx="0" cy="0"/>
          <a:chOff x="0" y="0"/>
          <a:chExt cx="0" cy="0"/>
        </a:xfrm>
      </p:grpSpPr>
      <p:pic>
        <p:nvPicPr>
          <p:cNvPr id="7" name="Picture 6" descr="title_left.png"/>
          <p:cNvPicPr>
            <a:picLocks noChangeAspect="1"/>
          </p:cNvPicPr>
          <p:nvPr userDrawn="1"/>
        </p:nvPicPr>
        <p:blipFill>
          <a:blip r:embed="rId3" cstate="print"/>
          <a:stretch>
            <a:fillRect/>
          </a:stretch>
        </p:blipFill>
        <p:spPr>
          <a:xfrm>
            <a:off x="-20798" y="316728"/>
            <a:ext cx="692030" cy="768113"/>
          </a:xfrm>
          <a:prstGeom prst="rect">
            <a:avLst/>
          </a:prstGeom>
        </p:spPr>
      </p:pic>
      <p:pic>
        <p:nvPicPr>
          <p:cNvPr id="8" name="Picture 7" descr="title_right.png"/>
          <p:cNvPicPr>
            <a:picLocks noChangeAspect="1"/>
          </p:cNvPicPr>
          <p:nvPr userDrawn="1"/>
        </p:nvPicPr>
        <p:blipFill>
          <a:blip r:embed="rId4" cstate="print"/>
          <a:stretch>
            <a:fillRect/>
          </a:stretch>
        </p:blipFill>
        <p:spPr>
          <a:xfrm>
            <a:off x="11985660" y="309616"/>
            <a:ext cx="253956" cy="768113"/>
          </a:xfrm>
          <a:prstGeom prst="rect">
            <a:avLst/>
          </a:prstGeom>
        </p:spPr>
      </p:pic>
      <p:sp>
        <p:nvSpPr>
          <p:cNvPr id="11" name="Text Placeholder 5"/>
          <p:cNvSpPr>
            <a:spLocks noGrp="1"/>
          </p:cNvSpPr>
          <p:nvPr>
            <p:ph type="body" sz="quarter" idx="10" hasCustomPrompt="1"/>
          </p:nvPr>
        </p:nvSpPr>
        <p:spPr>
          <a:xfrm>
            <a:off x="607414" y="188431"/>
            <a:ext cx="11296223" cy="597559"/>
          </a:xfrm>
          <a:effectLst/>
        </p:spPr>
        <p:txBody>
          <a:bodyPr>
            <a:noAutofit/>
          </a:bodyPr>
          <a:lstStyle>
            <a:lvl1pPr algn="l">
              <a:buNone/>
              <a:defRPr sz="4399" baseline="0">
                <a:solidFill>
                  <a:srgbClr val="646464"/>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THE TITLE GOES HERE</a:t>
            </a:r>
            <a:endParaRPr lang="en-SG" dirty="0"/>
          </a:p>
        </p:txBody>
      </p:sp>
      <p:sp>
        <p:nvSpPr>
          <p:cNvPr id="12" name="Text Placeholder 5"/>
          <p:cNvSpPr>
            <a:spLocks noGrp="1"/>
          </p:cNvSpPr>
          <p:nvPr>
            <p:ph type="body" sz="quarter" idx="11" hasCustomPrompt="1"/>
          </p:nvPr>
        </p:nvSpPr>
        <p:spPr>
          <a:xfrm>
            <a:off x="607414" y="716326"/>
            <a:ext cx="11248226" cy="335934"/>
          </a:xfrm>
          <a:effectLst/>
        </p:spPr>
        <p:txBody>
          <a:bodyPr>
            <a:noAutofit/>
          </a:bodyPr>
          <a:lstStyle>
            <a:lvl1pPr algn="l">
              <a:buNone/>
              <a:defRPr sz="2133" baseline="0">
                <a:solidFill>
                  <a:srgbClr val="818181"/>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pic>
        <p:nvPicPr>
          <p:cNvPr id="13" name="Picture 12" descr="footer_bar.png"/>
          <p:cNvPicPr>
            <a:picLocks noChangeAspect="1"/>
          </p:cNvPicPr>
          <p:nvPr userDrawn="1"/>
        </p:nvPicPr>
        <p:blipFill>
          <a:blip r:embed="rId5" cstate="print"/>
          <a:stretch>
            <a:fillRect/>
          </a:stretch>
        </p:blipFill>
        <p:spPr>
          <a:xfrm>
            <a:off x="380" y="6343076"/>
            <a:ext cx="12189884" cy="507843"/>
          </a:xfrm>
          <a:prstGeom prst="rect">
            <a:avLst/>
          </a:prstGeom>
        </p:spPr>
      </p:pic>
      <p:pic>
        <p:nvPicPr>
          <p:cNvPr id="14" name="Picture 13" descr="footer_leftarrow.png">
            <a:hlinkClick r:id="" action="ppaction://hlinkshowjump?jump=previousslide"/>
          </p:cNvPr>
          <p:cNvPicPr>
            <a:picLocks noChangeAspect="1"/>
          </p:cNvPicPr>
          <p:nvPr userDrawn="1"/>
        </p:nvPicPr>
        <p:blipFill>
          <a:blip r:embed="rId6" cstate="print"/>
          <a:stretch>
            <a:fillRect/>
          </a:stretch>
        </p:blipFill>
        <p:spPr>
          <a:xfrm>
            <a:off x="-20798" y="6342803"/>
            <a:ext cx="501563" cy="510052"/>
          </a:xfrm>
          <a:prstGeom prst="rect">
            <a:avLst/>
          </a:prstGeom>
        </p:spPr>
      </p:pic>
      <p:pic>
        <p:nvPicPr>
          <p:cNvPr id="17" name="Picture 16" descr="footer_rightarrow.png">
            <a:hlinkClick r:id="" action="ppaction://hlinkshowjump?jump=nextslide"/>
          </p:cNvPr>
          <p:cNvPicPr>
            <a:picLocks noChangeAspect="1"/>
          </p:cNvPicPr>
          <p:nvPr userDrawn="1"/>
        </p:nvPicPr>
        <p:blipFill>
          <a:blip r:embed="rId7" cstate="print"/>
          <a:stretch>
            <a:fillRect/>
          </a:stretch>
        </p:blipFill>
        <p:spPr>
          <a:xfrm>
            <a:off x="11703644" y="6342803"/>
            <a:ext cx="501563" cy="507843"/>
          </a:xfrm>
          <a:prstGeom prst="rect">
            <a:avLst/>
          </a:prstGeom>
        </p:spPr>
      </p:pic>
      <p:sp>
        <p:nvSpPr>
          <p:cNvPr id="15" name="TextBox 14"/>
          <p:cNvSpPr txBox="1"/>
          <p:nvPr userDrawn="1"/>
        </p:nvSpPr>
        <p:spPr>
          <a:xfrm>
            <a:off x="1" y="6396669"/>
            <a:ext cx="12191999" cy="400110"/>
          </a:xfrm>
          <a:prstGeom prst="rect">
            <a:avLst/>
          </a:prstGeom>
          <a:noFill/>
        </p:spPr>
        <p:txBody>
          <a:bodyPr wrap="square" rtlCol="0">
            <a:spAutoFit/>
          </a:bodyPr>
          <a:lstStyle/>
          <a:p>
            <a:pPr algn="ctr">
              <a:lnSpc>
                <a:spcPct val="100000"/>
              </a:lnSpc>
              <a:spcBef>
                <a:spcPts val="0"/>
              </a:spcBef>
              <a:spcAft>
                <a:spcPts val="0"/>
              </a:spcAft>
            </a:pPr>
            <a:r>
              <a:rPr lang="en-US" sz="2000" b="1" kern="1200" dirty="0" smtClean="0">
                <a:solidFill>
                  <a:schemeClr val="bg1"/>
                </a:solidFill>
                <a:latin typeface="Palatino Linotype" panose="02040502050505030304" pitchFamily="18" charset="0"/>
                <a:ea typeface="+mn-ea"/>
                <a:cs typeface="Times New Roman" panose="02020603050405020304" pitchFamily="18" charset="0"/>
              </a:rPr>
              <a:t>Center for Organizational</a:t>
            </a:r>
            <a:r>
              <a:rPr lang="en-US" sz="2000" b="1" kern="1200" baseline="0" dirty="0" smtClean="0">
                <a:solidFill>
                  <a:schemeClr val="bg1"/>
                </a:solidFill>
                <a:latin typeface="Palatino Linotype" panose="02040502050505030304" pitchFamily="18" charset="0"/>
                <a:ea typeface="+mn-ea"/>
                <a:cs typeface="Times New Roman" panose="02020603050405020304" pitchFamily="18" charset="0"/>
              </a:rPr>
              <a:t> Responsibility and Advancement </a:t>
            </a:r>
            <a:r>
              <a:rPr lang="en-US" sz="2000" b="1" kern="1200" baseline="0" smtClean="0">
                <a:solidFill>
                  <a:schemeClr val="bg1"/>
                </a:solidFill>
                <a:latin typeface="Palatino Linotype" panose="02040502050505030304" pitchFamily="18" charset="0"/>
                <a:ea typeface="+mn-ea"/>
                <a:cs typeface="Times New Roman" panose="02020603050405020304" pitchFamily="18" charset="0"/>
              </a:rPr>
              <a:t>(CORA)</a:t>
            </a:r>
            <a:endParaRPr lang="en-SG" sz="2000" b="1" dirty="0">
              <a:solidFill>
                <a:schemeClr val="bg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8826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7769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656749" y="1680377"/>
            <a:ext cx="5664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517200" y="610700"/>
            <a:ext cx="11157600" cy="914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517200" y="1986432"/>
            <a:ext cx="11157600" cy="41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ustDataLst>
      <p:tags r:id="rId1"/>
    </p:custDataLst>
    <p:extLst>
      <p:ext uri="{BB962C8B-B14F-4D97-AF65-F5344CB8AC3E}">
        <p14:creationId xmlns:p14="http://schemas.microsoft.com/office/powerpoint/2010/main" val="1347340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88592" y="3909071"/>
            <a:ext cx="6479216" cy="383759"/>
          </a:xfrm>
          <a:effectLst>
            <a:outerShdw dist="38100" dir="2700000" algn="tl" rotWithShape="0">
              <a:schemeClr val="bg1">
                <a:alpha val="40000"/>
              </a:schemeClr>
            </a:outerShdw>
          </a:effectLst>
        </p:spPr>
        <p:txBody>
          <a:bodyPr>
            <a:noAutofit/>
          </a:bodyPr>
          <a:lstStyle>
            <a:lvl1pPr algn="r">
              <a:buNone/>
              <a:defRPr sz="2933" baseline="0">
                <a:solidFill>
                  <a:srgbClr val="646464"/>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A NICE Welcome TEXT HERE</a:t>
            </a:r>
            <a:endParaRPr lang="en-SG" dirty="0"/>
          </a:p>
        </p:txBody>
      </p:sp>
      <p:sp>
        <p:nvSpPr>
          <p:cNvPr id="9" name="Text Placeholder 5"/>
          <p:cNvSpPr>
            <a:spLocks noGrp="1"/>
          </p:cNvSpPr>
          <p:nvPr>
            <p:ph type="body" sz="quarter" idx="11" hasCustomPrompt="1"/>
          </p:nvPr>
        </p:nvSpPr>
        <p:spPr>
          <a:xfrm>
            <a:off x="2688592" y="4244839"/>
            <a:ext cx="6479216" cy="239953"/>
          </a:xfrm>
          <a:effectLst>
            <a:outerShdw dist="38100" dir="2700000" algn="tl" rotWithShape="0">
              <a:schemeClr val="bg1">
                <a:alpha val="40000"/>
              </a:schemeClr>
            </a:outerShdw>
          </a:effectLst>
        </p:spPr>
        <p:txBody>
          <a:bodyPr>
            <a:noAutofit/>
          </a:bodyPr>
          <a:lstStyle>
            <a:lvl1pPr algn="r">
              <a:buNone/>
              <a:defRPr sz="1600" baseline="0">
                <a:solidFill>
                  <a:srgbClr val="818181"/>
                </a:solidFill>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spTree>
    <p:extLst>
      <p:ext uri="{BB962C8B-B14F-4D97-AF65-F5344CB8AC3E}">
        <p14:creationId xmlns:p14="http://schemas.microsoft.com/office/powerpoint/2010/main" val="2494942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age Slide">
    <p:bg>
      <p:bgPr>
        <a:solidFill>
          <a:schemeClr val="bg1"/>
        </a:solidFill>
        <a:effectLst/>
      </p:bgPr>
    </p:bg>
    <p:spTree>
      <p:nvGrpSpPr>
        <p:cNvPr id="1" name=""/>
        <p:cNvGrpSpPr/>
        <p:nvPr/>
      </p:nvGrpSpPr>
      <p:grpSpPr>
        <a:xfrm>
          <a:off x="0" y="0"/>
          <a:ext cx="0" cy="0"/>
          <a:chOff x="0" y="0"/>
          <a:chExt cx="0" cy="0"/>
        </a:xfrm>
      </p:grpSpPr>
      <p:pic>
        <p:nvPicPr>
          <p:cNvPr id="7" name="Picture 6" descr="title_left.png"/>
          <p:cNvPicPr>
            <a:picLocks noChangeAspect="1"/>
          </p:cNvPicPr>
          <p:nvPr userDrawn="1"/>
        </p:nvPicPr>
        <p:blipFill>
          <a:blip r:embed="rId3" cstate="print"/>
          <a:stretch>
            <a:fillRect/>
          </a:stretch>
        </p:blipFill>
        <p:spPr>
          <a:xfrm>
            <a:off x="-20797" y="316729"/>
            <a:ext cx="692030" cy="768113"/>
          </a:xfrm>
          <a:prstGeom prst="rect">
            <a:avLst/>
          </a:prstGeom>
        </p:spPr>
      </p:pic>
      <p:pic>
        <p:nvPicPr>
          <p:cNvPr id="8" name="Picture 7" descr="title_right.png"/>
          <p:cNvPicPr>
            <a:picLocks noChangeAspect="1"/>
          </p:cNvPicPr>
          <p:nvPr userDrawn="1"/>
        </p:nvPicPr>
        <p:blipFill>
          <a:blip r:embed="rId4" cstate="print"/>
          <a:stretch>
            <a:fillRect/>
          </a:stretch>
        </p:blipFill>
        <p:spPr>
          <a:xfrm>
            <a:off x="11985660" y="309617"/>
            <a:ext cx="253956" cy="768113"/>
          </a:xfrm>
          <a:prstGeom prst="rect">
            <a:avLst/>
          </a:prstGeom>
        </p:spPr>
      </p:pic>
      <p:pic>
        <p:nvPicPr>
          <p:cNvPr id="9" name="Picture 8" descr="footer_bar.png"/>
          <p:cNvPicPr>
            <a:picLocks noChangeAspect="1"/>
          </p:cNvPicPr>
          <p:nvPr userDrawn="1"/>
        </p:nvPicPr>
        <p:blipFill>
          <a:blip r:embed="rId5" cstate="print"/>
          <a:stretch>
            <a:fillRect/>
          </a:stretch>
        </p:blipFill>
        <p:spPr>
          <a:xfrm>
            <a:off x="380" y="6343081"/>
            <a:ext cx="12189884" cy="507843"/>
          </a:xfrm>
          <a:prstGeom prst="rect">
            <a:avLst/>
          </a:prstGeom>
        </p:spPr>
      </p:pic>
      <p:sp>
        <p:nvSpPr>
          <p:cNvPr id="11" name="Text Placeholder 5"/>
          <p:cNvSpPr>
            <a:spLocks noGrp="1"/>
          </p:cNvSpPr>
          <p:nvPr>
            <p:ph type="body" sz="quarter" idx="10" hasCustomPrompt="1"/>
          </p:nvPr>
        </p:nvSpPr>
        <p:spPr>
          <a:xfrm>
            <a:off x="607414" y="188432"/>
            <a:ext cx="11296223" cy="597559"/>
          </a:xfrm>
          <a:effectLst/>
        </p:spPr>
        <p:txBody>
          <a:bodyPr>
            <a:noAutofit/>
          </a:bodyPr>
          <a:lstStyle>
            <a:lvl1pPr algn="l">
              <a:buNone/>
              <a:defRPr sz="4399" baseline="0">
                <a:solidFill>
                  <a:srgbClr val="646464"/>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THE TITLE GOES HERE</a:t>
            </a:r>
            <a:endParaRPr lang="en-SG" dirty="0"/>
          </a:p>
        </p:txBody>
      </p:sp>
      <p:sp>
        <p:nvSpPr>
          <p:cNvPr id="12" name="Text Placeholder 5"/>
          <p:cNvSpPr>
            <a:spLocks noGrp="1"/>
          </p:cNvSpPr>
          <p:nvPr>
            <p:ph type="body" sz="quarter" idx="11" hasCustomPrompt="1"/>
          </p:nvPr>
        </p:nvSpPr>
        <p:spPr>
          <a:xfrm>
            <a:off x="607414" y="716326"/>
            <a:ext cx="11248226" cy="335934"/>
          </a:xfrm>
          <a:effectLst/>
        </p:spPr>
        <p:txBody>
          <a:bodyPr>
            <a:noAutofit/>
          </a:bodyPr>
          <a:lstStyle>
            <a:lvl1pPr algn="l">
              <a:buNone/>
              <a:defRPr sz="2133" baseline="0">
                <a:solidFill>
                  <a:srgbClr val="818181"/>
                </a:solidFill>
                <a:effectLst>
                  <a:outerShdw dist="38100" dir="2700000" algn="tl" rotWithShape="0">
                    <a:schemeClr val="bg1">
                      <a:alpha val="40000"/>
                    </a:schemeClr>
                  </a:outerShdw>
                </a:effectLst>
                <a:latin typeface="+mj-lt"/>
              </a:defRPr>
            </a:lvl1pPr>
            <a:lvl2pPr>
              <a:defRPr sz="2933">
                <a:latin typeface="+mj-lt"/>
              </a:defRPr>
            </a:lvl2pPr>
            <a:lvl3pPr>
              <a:defRPr sz="2933">
                <a:latin typeface="+mj-lt"/>
              </a:defRPr>
            </a:lvl3pPr>
            <a:lvl4pPr>
              <a:defRPr sz="2933">
                <a:latin typeface="+mj-lt"/>
              </a:defRPr>
            </a:lvl4pPr>
            <a:lvl5pPr>
              <a:defRPr sz="2933">
                <a:latin typeface="+mj-lt"/>
              </a:defRPr>
            </a:lvl5pPr>
          </a:lstStyle>
          <a:p>
            <a:pPr lvl="0"/>
            <a:r>
              <a:rPr lang="en-US" dirty="0"/>
              <a:t>SUBTEXT TO GO WITH THE WELCOME MESSAGE</a:t>
            </a:r>
            <a:endParaRPr lang="en-SG" dirty="0"/>
          </a:p>
        </p:txBody>
      </p:sp>
      <p:pic>
        <p:nvPicPr>
          <p:cNvPr id="15" name="Picture 14" descr="footer_leftarrow.png">
            <a:hlinkClick r:id="" action="ppaction://hlinkshowjump?jump=previousslide"/>
          </p:cNvPr>
          <p:cNvPicPr>
            <a:picLocks noChangeAspect="1"/>
          </p:cNvPicPr>
          <p:nvPr userDrawn="1"/>
        </p:nvPicPr>
        <p:blipFill>
          <a:blip r:embed="rId6" cstate="print"/>
          <a:stretch>
            <a:fillRect/>
          </a:stretch>
        </p:blipFill>
        <p:spPr>
          <a:xfrm>
            <a:off x="-11158" y="6343079"/>
            <a:ext cx="501563" cy="510052"/>
          </a:xfrm>
          <a:prstGeom prst="rect">
            <a:avLst/>
          </a:prstGeom>
        </p:spPr>
      </p:pic>
      <p:pic>
        <p:nvPicPr>
          <p:cNvPr id="16" name="Picture 15" descr="footer_rightarrow.png">
            <a:hlinkClick r:id="" action="ppaction://hlinkshowjump?jump=nextslide"/>
          </p:cNvPr>
          <p:cNvPicPr>
            <a:picLocks noChangeAspect="1"/>
          </p:cNvPicPr>
          <p:nvPr userDrawn="1"/>
        </p:nvPicPr>
        <p:blipFill>
          <a:blip r:embed="rId7" cstate="print"/>
          <a:stretch>
            <a:fillRect/>
          </a:stretch>
        </p:blipFill>
        <p:spPr>
          <a:xfrm>
            <a:off x="11703645" y="6342807"/>
            <a:ext cx="501563" cy="507843"/>
          </a:xfrm>
          <a:prstGeom prst="rect">
            <a:avLst/>
          </a:prstGeom>
        </p:spPr>
      </p:pic>
      <p:sp>
        <p:nvSpPr>
          <p:cNvPr id="2" name="Rectangle 1"/>
          <p:cNvSpPr/>
          <p:nvPr userDrawn="1"/>
        </p:nvSpPr>
        <p:spPr>
          <a:xfrm>
            <a:off x="490404" y="6361321"/>
            <a:ext cx="11213240" cy="475262"/>
          </a:xfrm>
          <a:prstGeom prst="rect">
            <a:avLst/>
          </a:prstGeom>
          <a:solidFill>
            <a:schemeClr val="accent5">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extBox 9"/>
          <p:cNvSpPr txBox="1"/>
          <p:nvPr userDrawn="1"/>
        </p:nvSpPr>
        <p:spPr>
          <a:xfrm>
            <a:off x="5737" y="6395654"/>
            <a:ext cx="12191999" cy="400110"/>
          </a:xfrm>
          <a:prstGeom prst="rect">
            <a:avLst/>
          </a:prstGeom>
          <a:noFill/>
        </p:spPr>
        <p:txBody>
          <a:bodyPr wrap="square" rtlCol="0">
            <a:spAutoFit/>
          </a:bodyPr>
          <a:lstStyle/>
          <a:p>
            <a:pPr algn="ctr">
              <a:lnSpc>
                <a:spcPct val="100000"/>
              </a:lnSpc>
              <a:spcBef>
                <a:spcPts val="0"/>
              </a:spcBef>
              <a:spcAft>
                <a:spcPts val="0"/>
              </a:spcAft>
            </a:pPr>
            <a:r>
              <a:rPr lang="en-US" sz="2000" kern="1200" dirty="0">
                <a:solidFill>
                  <a:schemeClr val="tx1">
                    <a:lumMod val="85000"/>
                    <a:lumOff val="15000"/>
                  </a:schemeClr>
                </a:solidFill>
                <a:latin typeface="Palatino Linotype" panose="02040502050505030304" pitchFamily="18" charset="0"/>
                <a:ea typeface="+mn-ea"/>
                <a:cs typeface="Times New Roman" panose="02020603050405020304" pitchFamily="18" charset="0"/>
              </a:rPr>
              <a:t>J. Luke Wood, Ph.D.</a:t>
            </a:r>
            <a:endParaRPr lang="en-SG" sz="2000" b="0" dirty="0">
              <a:solidFill>
                <a:srgbClr val="2195B3"/>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1286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D575B-08B8-634F-BE90-9BBFB2767194}"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515-0F8E-E14E-BD68-E58EE76B7FEB}" type="slidenum">
              <a:rPr lang="en-US" smtClean="0"/>
              <a:t>‹#›</a:t>
            </a:fld>
            <a:endParaRPr lang="en-US"/>
          </a:p>
        </p:txBody>
      </p:sp>
    </p:spTree>
    <p:extLst>
      <p:ext uri="{BB962C8B-B14F-4D97-AF65-F5344CB8AC3E}">
        <p14:creationId xmlns:p14="http://schemas.microsoft.com/office/powerpoint/2010/main" val="182155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6F2863-E935-4074-BED5-A77FF0E4F9DD}"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145985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6F2863-E935-4074-BED5-A77FF0E4F9DD}"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260746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6F2863-E935-4074-BED5-A77FF0E4F9DD}"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398625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F2863-E935-4074-BED5-A77FF0E4F9DD}"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394825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6F2863-E935-4074-BED5-A77FF0E4F9DD}"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180830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6F2863-E935-4074-BED5-A77FF0E4F9DD}"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4E9D6-3538-4DB2-9495-01B4B5A3468C}" type="slidenum">
              <a:rPr lang="en-US" smtClean="0"/>
              <a:t>‹#›</a:t>
            </a:fld>
            <a:endParaRPr lang="en-US"/>
          </a:p>
        </p:txBody>
      </p:sp>
    </p:spTree>
    <p:custDataLst>
      <p:tags r:id="rId1"/>
    </p:custDataLst>
    <p:extLst>
      <p:ext uri="{BB962C8B-B14F-4D97-AF65-F5344CB8AC3E}">
        <p14:creationId xmlns:p14="http://schemas.microsoft.com/office/powerpoint/2010/main" val="1595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5.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ags" Target="../tags/tag33.xml"/><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6.jpe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F2863-E935-4074-BED5-A77FF0E4F9DD}" type="datetimeFigureOut">
              <a:rPr lang="en-US" smtClean="0"/>
              <a:t>8/18/2017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4E9D6-3538-4DB2-9495-01B4B5A3468C}" type="slidenum">
              <a:rPr lang="en-US" smtClean="0"/>
              <a:t>‹#›</a:t>
            </a:fld>
            <a:endParaRPr lang="en-US"/>
          </a:p>
        </p:txBody>
      </p:sp>
    </p:spTree>
    <p:custDataLst>
      <p:tags r:id="rId14"/>
    </p:custDataLst>
    <p:extLst>
      <p:ext uri="{BB962C8B-B14F-4D97-AF65-F5344CB8AC3E}">
        <p14:creationId xmlns:p14="http://schemas.microsoft.com/office/powerpoint/2010/main" val="48339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8"/>
            <a:ext cx="10972800" cy="1143000"/>
          </a:xfrm>
          <a:prstGeom prst="rect">
            <a:avLst/>
          </a:prstGeom>
        </p:spPr>
        <p:txBody>
          <a:bodyPr vert="horz" lIns="182917" tIns="91458" rIns="182917" bIns="91458" rtlCol="0" anchor="ctr">
            <a:normAutofit/>
          </a:bodyPr>
          <a:lstStyle/>
          <a:p>
            <a:r>
              <a:rPr lang="en-US" dirty="0"/>
              <a:t>Click to edit Master title style</a:t>
            </a:r>
            <a:endParaRPr lang="en-SG" dirty="0"/>
          </a:p>
        </p:txBody>
      </p:sp>
      <p:sp>
        <p:nvSpPr>
          <p:cNvPr id="3" name="Text Placeholder 2"/>
          <p:cNvSpPr>
            <a:spLocks noGrp="1"/>
          </p:cNvSpPr>
          <p:nvPr>
            <p:ph type="body" idx="1"/>
          </p:nvPr>
        </p:nvSpPr>
        <p:spPr>
          <a:xfrm>
            <a:off x="609602" y="1600202"/>
            <a:ext cx="10972800" cy="4525962"/>
          </a:xfrm>
          <a:prstGeom prst="rect">
            <a:avLst/>
          </a:prstGeom>
        </p:spPr>
        <p:txBody>
          <a:bodyPr vert="horz" lIns="182917" tIns="91458" rIns="182917" bIns="914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custDataLst>
      <p:tags r:id="rId6"/>
    </p:custDataLst>
    <p:extLst>
      <p:ext uri="{BB962C8B-B14F-4D97-AF65-F5344CB8AC3E}">
        <p14:creationId xmlns:p14="http://schemas.microsoft.com/office/powerpoint/2010/main" val="20954623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17" r:id="rId4"/>
  </p:sldLayoutIdLst>
  <p:txStyles>
    <p:titleStyle>
      <a:lvl1pPr algn="ctr" defTabSz="1219078" rtl="0" eaLnBrk="1" latinLnBrk="0" hangingPunct="1">
        <a:spcBef>
          <a:spcPct val="0"/>
        </a:spcBef>
        <a:buNone/>
        <a:defRPr sz="5865"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0" indent="-380962" algn="l" defTabSz="1219078"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848" indent="-304768" algn="l" defTabSz="121907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387"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5"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4"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2"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0"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078" rtl="0" eaLnBrk="1" latinLnBrk="0" hangingPunct="1">
        <a:defRPr sz="2399" kern="1200">
          <a:solidFill>
            <a:schemeClr val="tx1"/>
          </a:solidFill>
          <a:latin typeface="+mn-lt"/>
          <a:ea typeface="+mn-ea"/>
          <a:cs typeface="+mn-cs"/>
        </a:defRPr>
      </a:lvl1pPr>
      <a:lvl2pPr marL="609540" algn="l" defTabSz="1219078" rtl="0" eaLnBrk="1" latinLnBrk="0" hangingPunct="1">
        <a:defRPr sz="2399" kern="1200">
          <a:solidFill>
            <a:schemeClr val="tx1"/>
          </a:solidFill>
          <a:latin typeface="+mn-lt"/>
          <a:ea typeface="+mn-ea"/>
          <a:cs typeface="+mn-cs"/>
        </a:defRPr>
      </a:lvl2pPr>
      <a:lvl3pPr marL="1219078" algn="l" defTabSz="1219078" rtl="0" eaLnBrk="1" latinLnBrk="0" hangingPunct="1">
        <a:defRPr sz="2399" kern="1200">
          <a:solidFill>
            <a:schemeClr val="tx1"/>
          </a:solidFill>
          <a:latin typeface="+mn-lt"/>
          <a:ea typeface="+mn-ea"/>
          <a:cs typeface="+mn-cs"/>
        </a:defRPr>
      </a:lvl3pPr>
      <a:lvl4pPr marL="1828617" algn="l" defTabSz="1219078" rtl="0" eaLnBrk="1" latinLnBrk="0" hangingPunct="1">
        <a:defRPr sz="2399" kern="1200">
          <a:solidFill>
            <a:schemeClr val="tx1"/>
          </a:solidFill>
          <a:latin typeface="+mn-lt"/>
          <a:ea typeface="+mn-ea"/>
          <a:cs typeface="+mn-cs"/>
        </a:defRPr>
      </a:lvl4pPr>
      <a:lvl5pPr marL="2438156" algn="l" defTabSz="1219078" rtl="0" eaLnBrk="1" latinLnBrk="0" hangingPunct="1">
        <a:defRPr sz="2399" kern="1200">
          <a:solidFill>
            <a:schemeClr val="tx1"/>
          </a:solidFill>
          <a:latin typeface="+mn-lt"/>
          <a:ea typeface="+mn-ea"/>
          <a:cs typeface="+mn-cs"/>
        </a:defRPr>
      </a:lvl5pPr>
      <a:lvl6pPr marL="3047695" algn="l" defTabSz="1219078" rtl="0" eaLnBrk="1" latinLnBrk="0" hangingPunct="1">
        <a:defRPr sz="2399" kern="1200">
          <a:solidFill>
            <a:schemeClr val="tx1"/>
          </a:solidFill>
          <a:latin typeface="+mn-lt"/>
          <a:ea typeface="+mn-ea"/>
          <a:cs typeface="+mn-cs"/>
        </a:defRPr>
      </a:lvl6pPr>
      <a:lvl7pPr marL="3657234" algn="l" defTabSz="1219078" rtl="0" eaLnBrk="1" latinLnBrk="0" hangingPunct="1">
        <a:defRPr sz="2399" kern="1200">
          <a:solidFill>
            <a:schemeClr val="tx1"/>
          </a:solidFill>
          <a:latin typeface="+mn-lt"/>
          <a:ea typeface="+mn-ea"/>
          <a:cs typeface="+mn-cs"/>
        </a:defRPr>
      </a:lvl7pPr>
      <a:lvl8pPr marL="4266772" algn="l" defTabSz="1219078" rtl="0" eaLnBrk="1" latinLnBrk="0" hangingPunct="1">
        <a:defRPr sz="2399" kern="1200">
          <a:solidFill>
            <a:schemeClr val="tx1"/>
          </a:solidFill>
          <a:latin typeface="+mn-lt"/>
          <a:ea typeface="+mn-ea"/>
          <a:cs typeface="+mn-cs"/>
        </a:defRPr>
      </a:lvl8pPr>
      <a:lvl9pPr marL="4876312" algn="l" defTabSz="1219078"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5097F-BB3F-1645-848E-DABF210C28D0}" type="datetimeFigureOut">
              <a:rPr lang="en-US" smtClean="0"/>
              <a:t>8/18/2017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23AA4-8277-7C44-A56E-5A2ADE000D0D}" type="slidenum">
              <a:rPr lang="en-US" smtClean="0"/>
              <a:t>‹#›</a:t>
            </a:fld>
            <a:endParaRPr lang="en-US"/>
          </a:p>
        </p:txBody>
      </p:sp>
    </p:spTree>
    <p:custDataLst>
      <p:tags r:id="rId14"/>
    </p:custDataLst>
    <p:extLst>
      <p:ext uri="{BB962C8B-B14F-4D97-AF65-F5344CB8AC3E}">
        <p14:creationId xmlns:p14="http://schemas.microsoft.com/office/powerpoint/2010/main" val="25726943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8" r:id="rId12"/>
  </p:sldLayoutIdLst>
  <p:txStyles>
    <p:titleStyle>
      <a:lvl1pPr algn="ctr" defTabSz="457238" rtl="0" eaLnBrk="1" latinLnBrk="0" hangingPunct="1">
        <a:spcBef>
          <a:spcPct val="0"/>
        </a:spcBef>
        <a:buNone/>
        <a:defRPr sz="4400" kern="1200">
          <a:solidFill>
            <a:schemeClr val="tx1"/>
          </a:solidFill>
          <a:latin typeface="+mj-lt"/>
          <a:ea typeface="+mj-ea"/>
          <a:cs typeface="+mj-cs"/>
        </a:defRPr>
      </a:lvl1pPr>
    </p:titleStyle>
    <p:bodyStyle>
      <a:lvl1pPr marL="342928" indent="-342928" algn="l" defTabSz="457238" rtl="0" eaLnBrk="1" latinLnBrk="0" hangingPunct="1">
        <a:spcBef>
          <a:spcPct val="20000"/>
        </a:spcBef>
        <a:buFont typeface="Arial"/>
        <a:buChar char="•"/>
        <a:defRPr sz="3201" kern="1200">
          <a:solidFill>
            <a:schemeClr val="tx1"/>
          </a:solidFill>
          <a:latin typeface="+mn-lt"/>
          <a:ea typeface="+mn-ea"/>
          <a:cs typeface="+mn-cs"/>
        </a:defRPr>
      </a:lvl1pPr>
      <a:lvl2pPr marL="743012" indent="-285774" algn="l" defTabSz="457238" rtl="0" eaLnBrk="1" latinLnBrk="0" hangingPunct="1">
        <a:spcBef>
          <a:spcPct val="20000"/>
        </a:spcBef>
        <a:buFont typeface="Arial"/>
        <a:buChar char="–"/>
        <a:defRPr sz="2800" kern="1200">
          <a:solidFill>
            <a:schemeClr val="tx1"/>
          </a:solidFill>
          <a:latin typeface="+mn-lt"/>
          <a:ea typeface="+mn-ea"/>
          <a:cs typeface="+mn-cs"/>
        </a:defRPr>
      </a:lvl2pPr>
      <a:lvl3pPr marL="1143095" indent="-228619" algn="l" defTabSz="457238" rtl="0" eaLnBrk="1" latinLnBrk="0" hangingPunct="1">
        <a:spcBef>
          <a:spcPct val="20000"/>
        </a:spcBef>
        <a:buFont typeface="Arial"/>
        <a:buChar char="•"/>
        <a:defRPr sz="2400" kern="1200">
          <a:solidFill>
            <a:schemeClr val="tx1"/>
          </a:solidFill>
          <a:latin typeface="+mn-lt"/>
          <a:ea typeface="+mn-ea"/>
          <a:cs typeface="+mn-cs"/>
        </a:defRPr>
      </a:lvl3pPr>
      <a:lvl4pPr marL="1600333" indent="-228619" algn="l" defTabSz="457238" rtl="0" eaLnBrk="1" latinLnBrk="0" hangingPunct="1">
        <a:spcBef>
          <a:spcPct val="20000"/>
        </a:spcBef>
        <a:buFont typeface="Arial"/>
        <a:buChar char="–"/>
        <a:defRPr sz="2000" kern="1200">
          <a:solidFill>
            <a:schemeClr val="tx1"/>
          </a:solidFill>
          <a:latin typeface="+mn-lt"/>
          <a:ea typeface="+mn-ea"/>
          <a:cs typeface="+mn-cs"/>
        </a:defRPr>
      </a:lvl4pPr>
      <a:lvl5pPr marL="2057571" indent="-228619" algn="l" defTabSz="457238" rtl="0" eaLnBrk="1" latinLnBrk="0" hangingPunct="1">
        <a:spcBef>
          <a:spcPct val="20000"/>
        </a:spcBef>
        <a:buFont typeface="Arial"/>
        <a:buChar char="»"/>
        <a:defRPr sz="2000" kern="1200">
          <a:solidFill>
            <a:schemeClr val="tx1"/>
          </a:solidFill>
          <a:latin typeface="+mn-lt"/>
          <a:ea typeface="+mn-ea"/>
          <a:cs typeface="+mn-cs"/>
        </a:defRPr>
      </a:lvl5pPr>
      <a:lvl6pPr marL="2514809" indent="-228619" algn="l" defTabSz="457238" rtl="0" eaLnBrk="1" latinLnBrk="0" hangingPunct="1">
        <a:spcBef>
          <a:spcPct val="20000"/>
        </a:spcBef>
        <a:buFont typeface="Arial"/>
        <a:buChar char="•"/>
        <a:defRPr sz="2000" kern="1200">
          <a:solidFill>
            <a:schemeClr val="tx1"/>
          </a:solidFill>
          <a:latin typeface="+mn-lt"/>
          <a:ea typeface="+mn-ea"/>
          <a:cs typeface="+mn-cs"/>
        </a:defRPr>
      </a:lvl6pPr>
      <a:lvl7pPr marL="2972047" indent="-228619" algn="l" defTabSz="457238" rtl="0" eaLnBrk="1" latinLnBrk="0" hangingPunct="1">
        <a:spcBef>
          <a:spcPct val="20000"/>
        </a:spcBef>
        <a:buFont typeface="Arial"/>
        <a:buChar char="•"/>
        <a:defRPr sz="2000" kern="1200">
          <a:solidFill>
            <a:schemeClr val="tx1"/>
          </a:solidFill>
          <a:latin typeface="+mn-lt"/>
          <a:ea typeface="+mn-ea"/>
          <a:cs typeface="+mn-cs"/>
        </a:defRPr>
      </a:lvl7pPr>
      <a:lvl8pPr marL="3429286" indent="-228619" algn="l" defTabSz="457238" rtl="0" eaLnBrk="1" latinLnBrk="0" hangingPunct="1">
        <a:spcBef>
          <a:spcPct val="20000"/>
        </a:spcBef>
        <a:buFont typeface="Arial"/>
        <a:buChar char="•"/>
        <a:defRPr sz="2000" kern="1200">
          <a:solidFill>
            <a:schemeClr val="tx1"/>
          </a:solidFill>
          <a:latin typeface="+mn-lt"/>
          <a:ea typeface="+mn-ea"/>
          <a:cs typeface="+mn-cs"/>
        </a:defRPr>
      </a:lvl8pPr>
      <a:lvl9pPr marL="3886523" indent="-228619" algn="l" defTabSz="4572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38" rtl="0" eaLnBrk="1" latinLnBrk="0" hangingPunct="1">
        <a:defRPr sz="1800" kern="1200">
          <a:solidFill>
            <a:schemeClr val="tx1"/>
          </a:solidFill>
          <a:latin typeface="+mn-lt"/>
          <a:ea typeface="+mn-ea"/>
          <a:cs typeface="+mn-cs"/>
        </a:defRPr>
      </a:lvl1pPr>
      <a:lvl2pPr marL="457238" algn="l" defTabSz="457238" rtl="0" eaLnBrk="1" latinLnBrk="0" hangingPunct="1">
        <a:defRPr sz="1800" kern="1200">
          <a:solidFill>
            <a:schemeClr val="tx1"/>
          </a:solidFill>
          <a:latin typeface="+mn-lt"/>
          <a:ea typeface="+mn-ea"/>
          <a:cs typeface="+mn-cs"/>
        </a:defRPr>
      </a:lvl2pPr>
      <a:lvl3pPr marL="914476" algn="l" defTabSz="457238" rtl="0" eaLnBrk="1" latinLnBrk="0" hangingPunct="1">
        <a:defRPr sz="1800" kern="1200">
          <a:solidFill>
            <a:schemeClr val="tx1"/>
          </a:solidFill>
          <a:latin typeface="+mn-lt"/>
          <a:ea typeface="+mn-ea"/>
          <a:cs typeface="+mn-cs"/>
        </a:defRPr>
      </a:lvl3pPr>
      <a:lvl4pPr marL="1371714" algn="l" defTabSz="457238" rtl="0" eaLnBrk="1" latinLnBrk="0" hangingPunct="1">
        <a:defRPr sz="1800" kern="1200">
          <a:solidFill>
            <a:schemeClr val="tx1"/>
          </a:solidFill>
          <a:latin typeface="+mn-lt"/>
          <a:ea typeface="+mn-ea"/>
          <a:cs typeface="+mn-cs"/>
        </a:defRPr>
      </a:lvl4pPr>
      <a:lvl5pPr marL="1828952" algn="l" defTabSz="457238" rtl="0" eaLnBrk="1" latinLnBrk="0" hangingPunct="1">
        <a:defRPr sz="1800" kern="1200">
          <a:solidFill>
            <a:schemeClr val="tx1"/>
          </a:solidFill>
          <a:latin typeface="+mn-lt"/>
          <a:ea typeface="+mn-ea"/>
          <a:cs typeface="+mn-cs"/>
        </a:defRPr>
      </a:lvl5pPr>
      <a:lvl6pPr marL="2286190" algn="l" defTabSz="457238" rtl="0" eaLnBrk="1" latinLnBrk="0" hangingPunct="1">
        <a:defRPr sz="1800" kern="1200">
          <a:solidFill>
            <a:schemeClr val="tx1"/>
          </a:solidFill>
          <a:latin typeface="+mn-lt"/>
          <a:ea typeface="+mn-ea"/>
          <a:cs typeface="+mn-cs"/>
        </a:defRPr>
      </a:lvl6pPr>
      <a:lvl7pPr marL="2743429" algn="l" defTabSz="457238" rtl="0" eaLnBrk="1" latinLnBrk="0" hangingPunct="1">
        <a:defRPr sz="1800" kern="1200">
          <a:solidFill>
            <a:schemeClr val="tx1"/>
          </a:solidFill>
          <a:latin typeface="+mn-lt"/>
          <a:ea typeface="+mn-ea"/>
          <a:cs typeface="+mn-cs"/>
        </a:defRPr>
      </a:lvl7pPr>
      <a:lvl8pPr marL="3200666" algn="l" defTabSz="457238" rtl="0" eaLnBrk="1" latinLnBrk="0" hangingPunct="1">
        <a:defRPr sz="1800" kern="1200">
          <a:solidFill>
            <a:schemeClr val="tx1"/>
          </a:solidFill>
          <a:latin typeface="+mn-lt"/>
          <a:ea typeface="+mn-ea"/>
          <a:cs typeface="+mn-cs"/>
        </a:defRPr>
      </a:lvl8pPr>
      <a:lvl9pPr marL="3657905" algn="l" defTabSz="45723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8"/>
            <a:ext cx="10972800" cy="1143000"/>
          </a:xfrm>
          <a:prstGeom prst="rect">
            <a:avLst/>
          </a:prstGeom>
        </p:spPr>
        <p:txBody>
          <a:bodyPr vert="horz" lIns="182917" tIns="91458" rIns="182917" bIns="91458" rtlCol="0" anchor="ctr">
            <a:normAutofit/>
          </a:bodyPr>
          <a:lstStyle/>
          <a:p>
            <a:r>
              <a:rPr lang="en-US" dirty="0"/>
              <a:t>Click to edit Master title style</a:t>
            </a:r>
            <a:endParaRPr lang="en-SG" dirty="0"/>
          </a:p>
        </p:txBody>
      </p:sp>
      <p:sp>
        <p:nvSpPr>
          <p:cNvPr id="3" name="Text Placeholder 2"/>
          <p:cNvSpPr>
            <a:spLocks noGrp="1"/>
          </p:cNvSpPr>
          <p:nvPr>
            <p:ph type="body" idx="1"/>
          </p:nvPr>
        </p:nvSpPr>
        <p:spPr>
          <a:xfrm>
            <a:off x="609602" y="1600202"/>
            <a:ext cx="10972800" cy="4525962"/>
          </a:xfrm>
          <a:prstGeom prst="rect">
            <a:avLst/>
          </a:prstGeom>
        </p:spPr>
        <p:txBody>
          <a:bodyPr vert="horz" lIns="182917" tIns="91458" rIns="182917" bIns="914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custDataLst>
      <p:tags r:id="rId6"/>
    </p:custDataLst>
    <p:extLst>
      <p:ext uri="{BB962C8B-B14F-4D97-AF65-F5344CB8AC3E}">
        <p14:creationId xmlns:p14="http://schemas.microsoft.com/office/powerpoint/2010/main" val="32677616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xStyles>
    <p:titleStyle>
      <a:lvl1pPr algn="ctr" defTabSz="1219139" rtl="0" eaLnBrk="1" latinLnBrk="0" hangingPunct="1">
        <a:spcBef>
          <a:spcPct val="0"/>
        </a:spcBef>
        <a:buNone/>
        <a:defRPr sz="5865"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50" indent="-380981" algn="l" defTabSz="121913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340"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139" rtl="0" eaLnBrk="1" latinLnBrk="0" hangingPunct="1">
        <a:defRPr sz="2399" kern="1200">
          <a:solidFill>
            <a:schemeClr val="tx1"/>
          </a:solidFill>
          <a:latin typeface="+mn-lt"/>
          <a:ea typeface="+mn-ea"/>
          <a:cs typeface="+mn-cs"/>
        </a:defRPr>
      </a:lvl1pPr>
      <a:lvl2pPr marL="609570" algn="l" defTabSz="1219139" rtl="0" eaLnBrk="1" latinLnBrk="0" hangingPunct="1">
        <a:defRPr sz="2399" kern="1200">
          <a:solidFill>
            <a:schemeClr val="tx1"/>
          </a:solidFill>
          <a:latin typeface="+mn-lt"/>
          <a:ea typeface="+mn-ea"/>
          <a:cs typeface="+mn-cs"/>
        </a:defRPr>
      </a:lvl2pPr>
      <a:lvl3pPr marL="1219139" algn="l" defTabSz="1219139" rtl="0" eaLnBrk="1" latinLnBrk="0" hangingPunct="1">
        <a:defRPr sz="2399" kern="1200">
          <a:solidFill>
            <a:schemeClr val="tx1"/>
          </a:solidFill>
          <a:latin typeface="+mn-lt"/>
          <a:ea typeface="+mn-ea"/>
          <a:cs typeface="+mn-cs"/>
        </a:defRPr>
      </a:lvl3pPr>
      <a:lvl4pPr marL="1828709" algn="l" defTabSz="1219139" rtl="0" eaLnBrk="1" latinLnBrk="0" hangingPunct="1">
        <a:defRPr sz="2399" kern="1200">
          <a:solidFill>
            <a:schemeClr val="tx1"/>
          </a:solidFill>
          <a:latin typeface="+mn-lt"/>
          <a:ea typeface="+mn-ea"/>
          <a:cs typeface="+mn-cs"/>
        </a:defRPr>
      </a:lvl4pPr>
      <a:lvl5pPr marL="2438278" algn="l" defTabSz="1219139" rtl="0" eaLnBrk="1" latinLnBrk="0" hangingPunct="1">
        <a:defRPr sz="2399" kern="1200">
          <a:solidFill>
            <a:schemeClr val="tx1"/>
          </a:solidFill>
          <a:latin typeface="+mn-lt"/>
          <a:ea typeface="+mn-ea"/>
          <a:cs typeface="+mn-cs"/>
        </a:defRPr>
      </a:lvl5pPr>
      <a:lvl6pPr marL="3047847" algn="l" defTabSz="1219139" rtl="0" eaLnBrk="1" latinLnBrk="0" hangingPunct="1">
        <a:defRPr sz="2399" kern="1200">
          <a:solidFill>
            <a:schemeClr val="tx1"/>
          </a:solidFill>
          <a:latin typeface="+mn-lt"/>
          <a:ea typeface="+mn-ea"/>
          <a:cs typeface="+mn-cs"/>
        </a:defRPr>
      </a:lvl6pPr>
      <a:lvl7pPr marL="3657417" algn="l" defTabSz="1219139" rtl="0" eaLnBrk="1" latinLnBrk="0" hangingPunct="1">
        <a:defRPr sz="2399" kern="1200">
          <a:solidFill>
            <a:schemeClr val="tx1"/>
          </a:solidFill>
          <a:latin typeface="+mn-lt"/>
          <a:ea typeface="+mn-ea"/>
          <a:cs typeface="+mn-cs"/>
        </a:defRPr>
      </a:lvl7pPr>
      <a:lvl8pPr marL="4266986" algn="l" defTabSz="1219139" rtl="0" eaLnBrk="1" latinLnBrk="0" hangingPunct="1">
        <a:defRPr sz="2399" kern="1200">
          <a:solidFill>
            <a:schemeClr val="tx1"/>
          </a:solidFill>
          <a:latin typeface="+mn-lt"/>
          <a:ea typeface="+mn-ea"/>
          <a:cs typeface="+mn-cs"/>
        </a:defRPr>
      </a:lvl8pPr>
      <a:lvl9pPr marL="4876556" algn="l" defTabSz="1219139"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8"/>
            <a:ext cx="10972800" cy="1143000"/>
          </a:xfrm>
          <a:prstGeom prst="rect">
            <a:avLst/>
          </a:prstGeom>
        </p:spPr>
        <p:txBody>
          <a:bodyPr vert="horz" lIns="182917" tIns="91458" rIns="182917" bIns="91458" rtlCol="0" anchor="ctr">
            <a:normAutofit/>
          </a:bodyPr>
          <a:lstStyle/>
          <a:p>
            <a:r>
              <a:rPr lang="en-US" dirty="0"/>
              <a:t>Click to edit Master title style</a:t>
            </a:r>
            <a:endParaRPr lang="en-SG" dirty="0"/>
          </a:p>
        </p:txBody>
      </p:sp>
      <p:sp>
        <p:nvSpPr>
          <p:cNvPr id="3" name="Text Placeholder 2"/>
          <p:cNvSpPr>
            <a:spLocks noGrp="1"/>
          </p:cNvSpPr>
          <p:nvPr>
            <p:ph type="body" idx="1"/>
          </p:nvPr>
        </p:nvSpPr>
        <p:spPr>
          <a:xfrm>
            <a:off x="609602" y="1600202"/>
            <a:ext cx="10972800" cy="4525962"/>
          </a:xfrm>
          <a:prstGeom prst="rect">
            <a:avLst/>
          </a:prstGeom>
        </p:spPr>
        <p:txBody>
          <a:bodyPr vert="horz" lIns="182917" tIns="91458" rIns="182917" bIns="914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34334508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ctr" defTabSz="1219078" rtl="0" eaLnBrk="1" latinLnBrk="0" hangingPunct="1">
        <a:spcBef>
          <a:spcPct val="0"/>
        </a:spcBef>
        <a:buNone/>
        <a:defRPr sz="5865"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0" indent="-380962" algn="l" defTabSz="1219078"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848" indent="-304768" algn="l" defTabSz="1219078"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387"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5"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4"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2"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0" indent="-304768"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9078" rtl="0" eaLnBrk="1" latinLnBrk="0" hangingPunct="1">
        <a:defRPr sz="2399" kern="1200">
          <a:solidFill>
            <a:schemeClr val="tx1"/>
          </a:solidFill>
          <a:latin typeface="+mn-lt"/>
          <a:ea typeface="+mn-ea"/>
          <a:cs typeface="+mn-cs"/>
        </a:defRPr>
      </a:lvl1pPr>
      <a:lvl2pPr marL="609540" algn="l" defTabSz="1219078" rtl="0" eaLnBrk="1" latinLnBrk="0" hangingPunct="1">
        <a:defRPr sz="2399" kern="1200">
          <a:solidFill>
            <a:schemeClr val="tx1"/>
          </a:solidFill>
          <a:latin typeface="+mn-lt"/>
          <a:ea typeface="+mn-ea"/>
          <a:cs typeface="+mn-cs"/>
        </a:defRPr>
      </a:lvl2pPr>
      <a:lvl3pPr marL="1219078" algn="l" defTabSz="1219078" rtl="0" eaLnBrk="1" latinLnBrk="0" hangingPunct="1">
        <a:defRPr sz="2399" kern="1200">
          <a:solidFill>
            <a:schemeClr val="tx1"/>
          </a:solidFill>
          <a:latin typeface="+mn-lt"/>
          <a:ea typeface="+mn-ea"/>
          <a:cs typeface="+mn-cs"/>
        </a:defRPr>
      </a:lvl3pPr>
      <a:lvl4pPr marL="1828617" algn="l" defTabSz="1219078" rtl="0" eaLnBrk="1" latinLnBrk="0" hangingPunct="1">
        <a:defRPr sz="2399" kern="1200">
          <a:solidFill>
            <a:schemeClr val="tx1"/>
          </a:solidFill>
          <a:latin typeface="+mn-lt"/>
          <a:ea typeface="+mn-ea"/>
          <a:cs typeface="+mn-cs"/>
        </a:defRPr>
      </a:lvl4pPr>
      <a:lvl5pPr marL="2438156" algn="l" defTabSz="1219078" rtl="0" eaLnBrk="1" latinLnBrk="0" hangingPunct="1">
        <a:defRPr sz="2399" kern="1200">
          <a:solidFill>
            <a:schemeClr val="tx1"/>
          </a:solidFill>
          <a:latin typeface="+mn-lt"/>
          <a:ea typeface="+mn-ea"/>
          <a:cs typeface="+mn-cs"/>
        </a:defRPr>
      </a:lvl5pPr>
      <a:lvl6pPr marL="3047695" algn="l" defTabSz="1219078" rtl="0" eaLnBrk="1" latinLnBrk="0" hangingPunct="1">
        <a:defRPr sz="2399" kern="1200">
          <a:solidFill>
            <a:schemeClr val="tx1"/>
          </a:solidFill>
          <a:latin typeface="+mn-lt"/>
          <a:ea typeface="+mn-ea"/>
          <a:cs typeface="+mn-cs"/>
        </a:defRPr>
      </a:lvl6pPr>
      <a:lvl7pPr marL="3657234" algn="l" defTabSz="1219078" rtl="0" eaLnBrk="1" latinLnBrk="0" hangingPunct="1">
        <a:defRPr sz="2399" kern="1200">
          <a:solidFill>
            <a:schemeClr val="tx1"/>
          </a:solidFill>
          <a:latin typeface="+mn-lt"/>
          <a:ea typeface="+mn-ea"/>
          <a:cs typeface="+mn-cs"/>
        </a:defRPr>
      </a:lvl7pPr>
      <a:lvl8pPr marL="4266772" algn="l" defTabSz="1219078" rtl="0" eaLnBrk="1" latinLnBrk="0" hangingPunct="1">
        <a:defRPr sz="2399" kern="1200">
          <a:solidFill>
            <a:schemeClr val="tx1"/>
          </a:solidFill>
          <a:latin typeface="+mn-lt"/>
          <a:ea typeface="+mn-ea"/>
          <a:cs typeface="+mn-cs"/>
        </a:defRPr>
      </a:lvl8pPr>
      <a:lvl9pPr marL="4876312" algn="l" defTabSz="121907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6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6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6.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30.xml"/><Relationship Id="rId1" Type="http://schemas.openxmlformats.org/officeDocument/2006/relationships/tags" Target="../tags/tag7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0.xml"/><Relationship Id="rId1" Type="http://schemas.openxmlformats.org/officeDocument/2006/relationships/tags" Target="../tags/tag73.xml"/><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6970"/>
          <a:stretch/>
        </p:blipFill>
        <p:spPr>
          <a:xfrm>
            <a:off x="824" y="-59754"/>
            <a:ext cx="12190354" cy="7568673"/>
          </a:xfrm>
          <a:prstGeom prst="rect">
            <a:avLst/>
          </a:prstGeom>
        </p:spPr>
      </p:pic>
      <p:sp>
        <p:nvSpPr>
          <p:cNvPr id="16" name="Title 1"/>
          <p:cNvSpPr txBox="1">
            <a:spLocks/>
          </p:cNvSpPr>
          <p:nvPr/>
        </p:nvSpPr>
        <p:spPr>
          <a:xfrm>
            <a:off x="235278" y="5938017"/>
            <a:ext cx="9234185" cy="532131"/>
          </a:xfrm>
          <a:prstGeom prst="rect">
            <a:avLst/>
          </a:prstGeom>
        </p:spPr>
        <p:txBody>
          <a:bodyPr vert="horz" lIns="91428" tIns="45714" rIns="91428" bIns="4571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effectLst>
                  <a:outerShdw blurRad="38100" dist="38100" dir="2700000" algn="tl">
                    <a:srgbClr val="000000">
                      <a:alpha val="43137"/>
                    </a:srgbClr>
                  </a:outerShdw>
                </a:effectLst>
                <a:latin typeface="Palatino Linotype" panose="02040502050505030304" pitchFamily="18" charset="0"/>
              </a:rPr>
              <a:t>Supporting Men of Color in Community Colleges: Trends, Challenges, and Opportunities</a:t>
            </a: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a typeface="Adobe Heiti Std R" panose="020B0400000000000000" pitchFamily="34" charset="-128"/>
            </a:endParaRPr>
          </a:p>
        </p:txBody>
      </p:sp>
    </p:spTree>
    <p:custDataLst>
      <p:tags r:id="rId1"/>
    </p:custDataLst>
    <p:extLst>
      <p:ext uri="{BB962C8B-B14F-4D97-AF65-F5344CB8AC3E}">
        <p14:creationId xmlns:p14="http://schemas.microsoft.com/office/powerpoint/2010/main" val="14209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8969992" y="3151940"/>
            <a:ext cx="2726140" cy="463770"/>
          </a:xfrm>
          <a:prstGeom prst="rect">
            <a:avLst/>
          </a:prstGeom>
          <a:solidFill>
            <a:srgbClr val="FFFFFF"/>
          </a:solidFill>
          <a:ln w="25400">
            <a:solidFill>
              <a:schemeClr val="tx1"/>
            </a:solidFill>
            <a:miter lim="800000"/>
            <a:headEnd/>
            <a:tailEnd/>
          </a:ln>
        </p:spPr>
        <p:txBody>
          <a:bodyPr/>
          <a:lstStyle/>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45" name="Rectangle 2"/>
          <p:cNvSpPr>
            <a:spLocks noChangeArrowheads="1"/>
          </p:cNvSpPr>
          <p:nvPr/>
        </p:nvSpPr>
        <p:spPr bwMode="auto">
          <a:xfrm>
            <a:off x="4635094" y="3149668"/>
            <a:ext cx="3280060" cy="463770"/>
          </a:xfrm>
          <a:prstGeom prst="rect">
            <a:avLst/>
          </a:prstGeom>
          <a:solidFill>
            <a:srgbClr val="FFFFFF"/>
          </a:solidFill>
          <a:ln w="25400">
            <a:solidFill>
              <a:schemeClr val="tx1"/>
            </a:solidFill>
            <a:miter lim="800000"/>
            <a:headEnd/>
            <a:tailEnd/>
          </a:ln>
        </p:spPr>
        <p:txBody>
          <a:bodyPr/>
          <a:lstStyle/>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41" name="Rectangle 2"/>
          <p:cNvSpPr>
            <a:spLocks noChangeArrowheads="1"/>
          </p:cNvSpPr>
          <p:nvPr/>
        </p:nvSpPr>
        <p:spPr bwMode="auto">
          <a:xfrm>
            <a:off x="4646470" y="1796259"/>
            <a:ext cx="3280060" cy="980809"/>
          </a:xfrm>
          <a:prstGeom prst="rect">
            <a:avLst/>
          </a:prstGeom>
          <a:solidFill>
            <a:srgbClr val="FFFFFF"/>
          </a:solidFill>
          <a:ln w="25400">
            <a:solidFill>
              <a:schemeClr val="tx1"/>
            </a:solidFill>
            <a:miter lim="800000"/>
            <a:headEnd/>
            <a:tailEnd/>
          </a:ln>
        </p:spPr>
        <p:txBody>
          <a:bodyPr/>
          <a:lstStyle/>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36" name="Rectangle 2"/>
          <p:cNvSpPr>
            <a:spLocks noChangeArrowheads="1"/>
          </p:cNvSpPr>
          <p:nvPr/>
        </p:nvSpPr>
        <p:spPr bwMode="auto">
          <a:xfrm>
            <a:off x="4656160" y="4002913"/>
            <a:ext cx="3280060" cy="980809"/>
          </a:xfrm>
          <a:prstGeom prst="rect">
            <a:avLst/>
          </a:prstGeom>
          <a:solidFill>
            <a:srgbClr val="FFFFFF"/>
          </a:solidFill>
          <a:ln w="25400">
            <a:solidFill>
              <a:schemeClr val="tx1"/>
            </a:solidFill>
            <a:miter lim="800000"/>
            <a:headEnd/>
            <a:tailEnd/>
          </a:ln>
        </p:spPr>
        <p:txBody>
          <a:bodyPr/>
          <a:lstStyle/>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31" name="Rectangle 2"/>
          <p:cNvSpPr>
            <a:spLocks noChangeArrowheads="1"/>
          </p:cNvSpPr>
          <p:nvPr/>
        </p:nvSpPr>
        <p:spPr bwMode="auto">
          <a:xfrm>
            <a:off x="1166483" y="2749123"/>
            <a:ext cx="1828611" cy="1355395"/>
          </a:xfrm>
          <a:prstGeom prst="rect">
            <a:avLst/>
          </a:prstGeom>
          <a:solidFill>
            <a:srgbClr val="FFFFFF"/>
          </a:solidFill>
          <a:ln w="25400">
            <a:solidFill>
              <a:schemeClr val="tx1"/>
            </a:solidFill>
            <a:miter lim="800000"/>
            <a:headEnd/>
            <a:tailEnd/>
          </a:ln>
        </p:spPr>
        <p:txBody>
          <a:bodyPr/>
          <a:lstStyle/>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4" name="Rectangle 3"/>
          <p:cNvSpPr/>
          <p:nvPr/>
        </p:nvSpPr>
        <p:spPr>
          <a:xfrm>
            <a:off x="866274" y="5684521"/>
            <a:ext cx="10427368" cy="117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4"/>
          <p:cNvSpPr>
            <a:spLocks noChangeArrowheads="1"/>
          </p:cNvSpPr>
          <p:nvPr/>
        </p:nvSpPr>
        <p:spPr bwMode="auto">
          <a:xfrm>
            <a:off x="9254321" y="3207576"/>
            <a:ext cx="2209800" cy="352599"/>
          </a:xfrm>
          <a:prstGeom prst="rect">
            <a:avLst/>
          </a:prstGeom>
          <a:solidFill>
            <a:schemeClr val="bg1"/>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Student Success</a:t>
            </a:r>
          </a:p>
        </p:txBody>
      </p:sp>
      <p:sp>
        <p:nvSpPr>
          <p:cNvPr id="38" name="Rectangle 4"/>
          <p:cNvSpPr>
            <a:spLocks noChangeArrowheads="1"/>
          </p:cNvSpPr>
          <p:nvPr/>
        </p:nvSpPr>
        <p:spPr bwMode="auto">
          <a:xfrm>
            <a:off x="5213440" y="2333092"/>
            <a:ext cx="2280314" cy="332802"/>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Academic Domain</a:t>
            </a:r>
          </a:p>
          <a:p>
            <a:pPr algn="ctr"/>
            <a:endParaRPr lang="en-US" sz="200" b="1" dirty="0">
              <a:latin typeface="Times New Roman" pitchFamily="18" charset="0"/>
              <a:cs typeface="Times New Roman" pitchFamily="18" charset="0"/>
            </a:endParaRPr>
          </a:p>
        </p:txBody>
      </p:sp>
      <p:sp>
        <p:nvSpPr>
          <p:cNvPr id="40" name="Rectangle 4"/>
          <p:cNvSpPr>
            <a:spLocks noChangeArrowheads="1"/>
          </p:cNvSpPr>
          <p:nvPr/>
        </p:nvSpPr>
        <p:spPr bwMode="auto">
          <a:xfrm>
            <a:off x="5215877" y="4141909"/>
            <a:ext cx="2286887" cy="343153"/>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Campus Ethos Domain</a:t>
            </a:r>
            <a:endParaRPr lang="en-US" sz="1200" b="1" dirty="0">
              <a:latin typeface="Times New Roman" pitchFamily="18" charset="0"/>
              <a:cs typeface="Times New Roman" pitchFamily="18" charset="0"/>
            </a:endParaRPr>
          </a:p>
          <a:p>
            <a:pPr algn="ctr"/>
            <a:endParaRPr lang="en-US" sz="200" b="1" dirty="0">
              <a:solidFill>
                <a:srgbClr val="000000"/>
              </a:solidFill>
              <a:latin typeface="Times New Roman" pitchFamily="18" charset="0"/>
              <a:cs typeface="Times New Roman" pitchFamily="18" charset="0"/>
            </a:endParaRPr>
          </a:p>
          <a:p>
            <a:r>
              <a:rPr lang="en-US" sz="1200" dirty="0">
                <a:latin typeface="Times New Roman" pitchFamily="18" charset="0"/>
                <a:cs typeface="Times New Roman" pitchFamily="18" charset="0"/>
              </a:rPr>
              <a:t> </a:t>
            </a:r>
          </a:p>
        </p:txBody>
      </p:sp>
      <p:sp>
        <p:nvSpPr>
          <p:cNvPr id="89" name="Rectangle 2"/>
          <p:cNvSpPr>
            <a:spLocks noChangeArrowheads="1"/>
          </p:cNvSpPr>
          <p:nvPr/>
        </p:nvSpPr>
        <p:spPr bwMode="auto">
          <a:xfrm>
            <a:off x="1261935" y="3554939"/>
            <a:ext cx="1627325" cy="425102"/>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Societal Factors</a:t>
            </a:r>
          </a:p>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101" name="Rectangle 2"/>
          <p:cNvSpPr>
            <a:spLocks noChangeArrowheads="1"/>
          </p:cNvSpPr>
          <p:nvPr/>
        </p:nvSpPr>
        <p:spPr bwMode="auto">
          <a:xfrm>
            <a:off x="1261936" y="2859569"/>
            <a:ext cx="1627325" cy="617693"/>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Background/ Defining Factors</a:t>
            </a:r>
          </a:p>
          <a:p>
            <a:pPr algn="ctr"/>
            <a:endParaRPr lang="en-US" sz="200" i="1" dirty="0">
              <a:latin typeface="Times New Roman" pitchFamily="18" charset="0"/>
              <a:cs typeface="Times New Roman" pitchFamily="18" charset="0"/>
            </a:endParaRPr>
          </a:p>
        </p:txBody>
      </p:sp>
      <p:sp>
        <p:nvSpPr>
          <p:cNvPr id="37" name="Rectangle 4"/>
          <p:cNvSpPr>
            <a:spLocks noChangeArrowheads="1"/>
          </p:cNvSpPr>
          <p:nvPr/>
        </p:nvSpPr>
        <p:spPr bwMode="auto">
          <a:xfrm>
            <a:off x="5222451" y="3224423"/>
            <a:ext cx="2280314" cy="322104"/>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Environmental Domain</a:t>
            </a:r>
          </a:p>
          <a:p>
            <a:pPr algn="ctr"/>
            <a:endParaRPr lang="en-US" sz="200" b="1" dirty="0">
              <a:latin typeface="Times New Roman" pitchFamily="18" charset="0"/>
              <a:cs typeface="Times New Roman" pitchFamily="18" charset="0"/>
            </a:endParaRPr>
          </a:p>
        </p:txBody>
      </p:sp>
      <p:sp>
        <p:nvSpPr>
          <p:cNvPr id="39" name="Rectangle 4"/>
          <p:cNvSpPr>
            <a:spLocks noChangeArrowheads="1"/>
          </p:cNvSpPr>
          <p:nvPr/>
        </p:nvSpPr>
        <p:spPr bwMode="auto">
          <a:xfrm>
            <a:off x="5227088" y="1899505"/>
            <a:ext cx="2280314" cy="360283"/>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Non-Cognitive Domain</a:t>
            </a:r>
          </a:p>
          <a:p>
            <a:pPr algn="ctr"/>
            <a:endParaRPr lang="en-US" sz="200" b="1" dirty="0">
              <a:latin typeface="Times New Roman" pitchFamily="18" charset="0"/>
              <a:cs typeface="Times New Roman" pitchFamily="18" charset="0"/>
            </a:endParaRPr>
          </a:p>
        </p:txBody>
      </p:sp>
      <p:sp>
        <p:nvSpPr>
          <p:cNvPr id="49" name="TextBox 48"/>
          <p:cNvSpPr txBox="1"/>
          <p:nvPr/>
        </p:nvSpPr>
        <p:spPr>
          <a:xfrm>
            <a:off x="1293926" y="867865"/>
            <a:ext cx="1637764" cy="307777"/>
          </a:xfrm>
          <a:prstGeom prst="rect">
            <a:avLst/>
          </a:prstGeom>
          <a:noFill/>
        </p:spPr>
        <p:txBody>
          <a:bodyPr wrap="square" rtlCol="0">
            <a:spAutoFit/>
          </a:bodyPr>
          <a:lstStyle/>
          <a:p>
            <a:pPr algn="ctr"/>
            <a:r>
              <a:rPr lang="en-US" sz="1400" i="1" dirty="0">
                <a:latin typeface="Tahoma" pitchFamily="34" charset="0"/>
                <a:ea typeface="Tahoma" pitchFamily="34" charset="0"/>
                <a:cs typeface="Tahoma" pitchFamily="34" charset="0"/>
              </a:rPr>
              <a:t>Inputs</a:t>
            </a:r>
          </a:p>
        </p:txBody>
      </p:sp>
      <p:sp>
        <p:nvSpPr>
          <p:cNvPr id="50" name="TextBox 49"/>
          <p:cNvSpPr txBox="1"/>
          <p:nvPr/>
        </p:nvSpPr>
        <p:spPr>
          <a:xfrm>
            <a:off x="4343400" y="848513"/>
            <a:ext cx="3466564" cy="30777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Socio-Ecological Domains</a:t>
            </a:r>
            <a:endParaRPr lang="en-US" sz="1400" i="1" dirty="0">
              <a:latin typeface="Tahoma" pitchFamily="34" charset="0"/>
              <a:ea typeface="Tahoma" pitchFamily="34" charset="0"/>
              <a:cs typeface="Tahoma" pitchFamily="34" charset="0"/>
            </a:endParaRPr>
          </a:p>
        </p:txBody>
      </p:sp>
      <p:sp>
        <p:nvSpPr>
          <p:cNvPr id="51" name="TextBox 50"/>
          <p:cNvSpPr txBox="1"/>
          <p:nvPr/>
        </p:nvSpPr>
        <p:spPr>
          <a:xfrm>
            <a:off x="9160043" y="947814"/>
            <a:ext cx="2133599" cy="307777"/>
          </a:xfrm>
          <a:prstGeom prst="rect">
            <a:avLst/>
          </a:prstGeom>
          <a:noFill/>
        </p:spPr>
        <p:txBody>
          <a:bodyPr wrap="square" rtlCol="0">
            <a:spAutoFit/>
          </a:bodyPr>
          <a:lstStyle/>
          <a:p>
            <a:pPr algn="ctr"/>
            <a:r>
              <a:rPr lang="en-US" sz="1400" i="1" dirty="0">
                <a:latin typeface="Tahoma" pitchFamily="34" charset="0"/>
                <a:ea typeface="Tahoma" pitchFamily="34" charset="0"/>
                <a:cs typeface="Tahoma" pitchFamily="34" charset="0"/>
              </a:rPr>
              <a:t>Outcomes</a:t>
            </a:r>
          </a:p>
        </p:txBody>
      </p:sp>
      <p:sp>
        <p:nvSpPr>
          <p:cNvPr id="26" name="Title 1"/>
          <p:cNvSpPr txBox="1">
            <a:spLocks/>
          </p:cNvSpPr>
          <p:nvPr/>
        </p:nvSpPr>
        <p:spPr>
          <a:xfrm>
            <a:off x="533400" y="-139415"/>
            <a:ext cx="8382000" cy="896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Palatino Linotype" charset="0"/>
                <a:ea typeface="Palatino Linotype" charset="0"/>
                <a:cs typeface="Palatino Linotype" charset="0"/>
              </a:rPr>
              <a:t>Socio-Ecological Outcomes (SEO) Model</a:t>
            </a:r>
          </a:p>
        </p:txBody>
      </p:sp>
      <p:sp>
        <p:nvSpPr>
          <p:cNvPr id="46" name="Rectangle 2"/>
          <p:cNvSpPr>
            <a:spLocks noChangeArrowheads="1"/>
          </p:cNvSpPr>
          <p:nvPr/>
        </p:nvSpPr>
        <p:spPr bwMode="auto">
          <a:xfrm>
            <a:off x="5227812" y="4554194"/>
            <a:ext cx="2280314" cy="291967"/>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Structural Domain</a:t>
            </a:r>
          </a:p>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p:txBody>
      </p:sp>
      <p:sp>
        <p:nvSpPr>
          <p:cNvPr id="42" name="Left Bracket 41"/>
          <p:cNvSpPr/>
          <p:nvPr/>
        </p:nvSpPr>
        <p:spPr>
          <a:xfrm>
            <a:off x="4134488" y="2149433"/>
            <a:ext cx="487549" cy="2404761"/>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ket 43"/>
          <p:cNvSpPr/>
          <p:nvPr/>
        </p:nvSpPr>
        <p:spPr>
          <a:xfrm>
            <a:off x="4226812" y="2448869"/>
            <a:ext cx="379652" cy="930423"/>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ket 46"/>
          <p:cNvSpPr/>
          <p:nvPr/>
        </p:nvSpPr>
        <p:spPr>
          <a:xfrm>
            <a:off x="4883494" y="4314236"/>
            <a:ext cx="226478" cy="345035"/>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ket 47"/>
          <p:cNvSpPr/>
          <p:nvPr/>
        </p:nvSpPr>
        <p:spPr>
          <a:xfrm>
            <a:off x="4860326" y="2149434"/>
            <a:ext cx="244867" cy="299436"/>
          </a:xfrm>
          <a:prstGeom prst="leftBracket">
            <a:avLst>
              <a:gd name="adj" fmla="val 122664"/>
            </a:avLst>
          </a:prstGeom>
          <a:ln w="1905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a:cxnSpLocks/>
          </p:cNvCxnSpPr>
          <p:nvPr/>
        </p:nvCxnSpPr>
        <p:spPr>
          <a:xfrm>
            <a:off x="8188664" y="2921735"/>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a:off x="8158515" y="3804264"/>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a:off x="3400574" y="2961186"/>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p:cNvCxnSpPr>
          <p:nvPr/>
        </p:nvCxnSpPr>
        <p:spPr>
          <a:xfrm>
            <a:off x="3370425" y="3843715"/>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9253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4" y="5684521"/>
            <a:ext cx="10427368" cy="117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4"/>
          <p:cNvSpPr>
            <a:spLocks noChangeArrowheads="1"/>
          </p:cNvSpPr>
          <p:nvPr/>
        </p:nvSpPr>
        <p:spPr bwMode="auto">
          <a:xfrm>
            <a:off x="8763000" y="3275815"/>
            <a:ext cx="2209800" cy="827087"/>
          </a:xfrm>
          <a:prstGeom prst="rect">
            <a:avLst/>
          </a:prstGeom>
          <a:solidFill>
            <a:schemeClr val="bg1"/>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Student Success</a:t>
            </a:r>
          </a:p>
          <a:p>
            <a:pPr algn="ctr"/>
            <a:r>
              <a:rPr lang="en-US" sz="1100" dirty="0">
                <a:latin typeface="Times New Roman" pitchFamily="18" charset="0"/>
                <a:cs typeface="Times New Roman" pitchFamily="18" charset="0"/>
              </a:rPr>
              <a:t>* Persistence * Achievement </a:t>
            </a:r>
          </a:p>
          <a:p>
            <a:pPr algn="ctr"/>
            <a:r>
              <a:rPr lang="en-US" sz="1100" dirty="0">
                <a:latin typeface="Times New Roman" pitchFamily="18" charset="0"/>
                <a:cs typeface="Times New Roman" pitchFamily="18" charset="0"/>
              </a:rPr>
              <a:t>* Attainment * Transfer * Goal Accomplishment *Labor Market</a:t>
            </a:r>
          </a:p>
        </p:txBody>
      </p:sp>
      <p:sp>
        <p:nvSpPr>
          <p:cNvPr id="38" name="Rectangle 4"/>
          <p:cNvSpPr>
            <a:spLocks noChangeArrowheads="1"/>
          </p:cNvSpPr>
          <p:nvPr/>
        </p:nvSpPr>
        <p:spPr bwMode="auto">
          <a:xfrm>
            <a:off x="4724400" y="2347630"/>
            <a:ext cx="3124200" cy="818255"/>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Academic Domain</a:t>
            </a: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r>
              <a:rPr lang="en-US" sz="1100" b="1" dirty="0">
                <a:latin typeface="Times New Roman" pitchFamily="18" charset="0"/>
                <a:cs typeface="Times New Roman" pitchFamily="18" charset="0"/>
              </a:rPr>
              <a:t>Faculty-Student Interaction</a:t>
            </a:r>
          </a:p>
          <a:p>
            <a:pPr marL="171450" indent="-171450">
              <a:buFont typeface="Arial" panose="020B0604020202020204" pitchFamily="34" charset="0"/>
              <a:buChar char="•"/>
            </a:pPr>
            <a:r>
              <a:rPr lang="en-US" sz="1100" b="1" dirty="0">
                <a:latin typeface="Times New Roman" pitchFamily="18" charset="0"/>
                <a:cs typeface="Times New Roman" pitchFamily="18" charset="0"/>
              </a:rPr>
              <a:t>Academic Service Use</a:t>
            </a:r>
          </a:p>
          <a:p>
            <a:pPr marL="171450" indent="-171450">
              <a:buFont typeface="Arial" panose="020B0604020202020204" pitchFamily="34" charset="0"/>
              <a:buChar char="•"/>
            </a:pPr>
            <a:r>
              <a:rPr lang="en-US" sz="1100" b="1" dirty="0">
                <a:latin typeface="Times New Roman" pitchFamily="18" charset="0"/>
                <a:cs typeface="Times New Roman" pitchFamily="18" charset="0"/>
              </a:rPr>
              <a:t>Commitment to Course of Study</a:t>
            </a:r>
          </a:p>
        </p:txBody>
      </p:sp>
      <p:sp>
        <p:nvSpPr>
          <p:cNvPr id="40" name="Rectangle 4"/>
          <p:cNvSpPr>
            <a:spLocks noChangeArrowheads="1"/>
          </p:cNvSpPr>
          <p:nvPr/>
        </p:nvSpPr>
        <p:spPr bwMode="auto">
          <a:xfrm>
            <a:off x="4724405" y="4156448"/>
            <a:ext cx="3133206" cy="1338021"/>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Campus Ethos Domain</a:t>
            </a:r>
            <a:endParaRPr lang="en-US" sz="1200" b="1" dirty="0">
              <a:latin typeface="Times New Roman" pitchFamily="18" charset="0"/>
              <a:cs typeface="Times New Roman" pitchFamily="18" charset="0"/>
            </a:endParaRPr>
          </a:p>
          <a:p>
            <a:pPr algn="ctr"/>
            <a:endParaRPr lang="en-US" sz="200" b="1" dirty="0">
              <a:solidFill>
                <a:srgbClr val="000000"/>
              </a:solidFill>
              <a:latin typeface="Times New Roman" pitchFamily="18" charset="0"/>
              <a:cs typeface="Times New Roman" pitchFamily="18" charset="0"/>
            </a:endParaRPr>
          </a:p>
          <a:p>
            <a:pPr marL="171450" indent="-171450">
              <a:buFont typeface="Arial" panose="020B0604020202020204" pitchFamily="34" charset="0"/>
              <a:buChar char="•"/>
            </a:pPr>
            <a:r>
              <a:rPr lang="en-US" sz="1100" b="1" dirty="0">
                <a:solidFill>
                  <a:srgbClr val="000000"/>
                </a:solidFill>
                <a:latin typeface="Times New Roman" pitchFamily="18" charset="0"/>
                <a:cs typeface="Times New Roman" pitchFamily="18" charset="0"/>
              </a:rPr>
              <a:t>Sense of Belonging (</a:t>
            </a:r>
            <a:r>
              <a:rPr lang="en-US" sz="1100" dirty="0">
                <a:solidFill>
                  <a:srgbClr val="000000"/>
                </a:solidFill>
                <a:latin typeface="Times New Roman" pitchFamily="18" charset="0"/>
                <a:cs typeface="Times New Roman" pitchFamily="18" charset="0"/>
              </a:rPr>
              <a:t>Student-Student) (Student-Faculty) (Student-Student Service) </a:t>
            </a:r>
          </a:p>
          <a:p>
            <a:pPr marL="171450" indent="-171450">
              <a:buFont typeface="Arial" panose="020B0604020202020204" pitchFamily="34" charset="0"/>
              <a:buChar char="•"/>
            </a:pPr>
            <a:r>
              <a:rPr lang="en-US" sz="1100" b="1" dirty="0">
                <a:solidFill>
                  <a:srgbClr val="000000"/>
                </a:solidFill>
                <a:latin typeface="Times New Roman" pitchFamily="18" charset="0"/>
                <a:cs typeface="Times New Roman" pitchFamily="18" charset="0"/>
              </a:rPr>
              <a:t>Campus Racial/Gender Climate</a:t>
            </a:r>
            <a:endParaRPr lang="en-US" sz="200" dirty="0">
              <a:solidFill>
                <a:srgbClr val="000000"/>
              </a:solidFill>
              <a:latin typeface="Times New Roman" pitchFamily="18" charset="0"/>
              <a:cs typeface="Times New Roman" pitchFamily="18" charset="0"/>
            </a:endParaRPr>
          </a:p>
          <a:p>
            <a:pPr marL="171450" indent="-171450">
              <a:buFont typeface="Arial" panose="020B0604020202020204" pitchFamily="34" charset="0"/>
              <a:buChar char="•"/>
            </a:pPr>
            <a:r>
              <a:rPr lang="en-US" sz="1100" b="1" dirty="0" err="1">
                <a:solidFill>
                  <a:srgbClr val="000000"/>
                </a:solidFill>
                <a:latin typeface="Times New Roman" pitchFamily="18" charset="0"/>
                <a:cs typeface="Times New Roman" pitchFamily="18" charset="0"/>
              </a:rPr>
              <a:t>Welcomeness</a:t>
            </a:r>
            <a:r>
              <a:rPr lang="en-US" sz="1100" b="1" dirty="0">
                <a:solidFill>
                  <a:srgbClr val="000000"/>
                </a:solidFill>
                <a:latin typeface="Times New Roman" pitchFamily="18" charset="0"/>
                <a:cs typeface="Times New Roman" pitchFamily="18" charset="0"/>
              </a:rPr>
              <a:t> to Engage</a:t>
            </a:r>
          </a:p>
          <a:p>
            <a:pPr marL="171450" indent="-171450">
              <a:buFont typeface="Arial" panose="020B0604020202020204" pitchFamily="34" charset="0"/>
              <a:buChar char="•"/>
            </a:pPr>
            <a:r>
              <a:rPr lang="en-US" sz="1100" b="1" dirty="0">
                <a:solidFill>
                  <a:srgbClr val="000000"/>
                </a:solidFill>
                <a:latin typeface="Times New Roman" pitchFamily="18" charset="0"/>
                <a:cs typeface="Times New Roman" pitchFamily="18" charset="0"/>
              </a:rPr>
              <a:t>Internal Validating </a:t>
            </a:r>
            <a:r>
              <a:rPr lang="en-US" sz="1100" b="1" dirty="0">
                <a:latin typeface="Times New Roman" pitchFamily="18" charset="0"/>
                <a:cs typeface="Times New Roman" pitchFamily="18" charset="0"/>
              </a:rPr>
              <a:t>Agents </a:t>
            </a:r>
            <a:r>
              <a:rPr lang="en-US" sz="1100" dirty="0">
                <a:latin typeface="Times New Roman" pitchFamily="18" charset="0"/>
                <a:cs typeface="Times New Roman" pitchFamily="18" charset="0"/>
              </a:rPr>
              <a:t>(Faculty) (Staff)</a:t>
            </a:r>
          </a:p>
          <a:p>
            <a:pPr marL="171450" indent="-171450">
              <a:buFont typeface="Arial" panose="020B0604020202020204" pitchFamily="34" charset="0"/>
              <a:buChar char="•"/>
            </a:pPr>
            <a:r>
              <a:rPr lang="en-US" sz="1100" b="1" dirty="0">
                <a:latin typeface="Times New Roman" pitchFamily="18" charset="0"/>
                <a:cs typeface="Times New Roman" pitchFamily="18" charset="0"/>
              </a:rPr>
              <a:t>Personal Relationships</a:t>
            </a:r>
          </a:p>
          <a:p>
            <a:r>
              <a:rPr lang="en-US" sz="1200" dirty="0">
                <a:latin typeface="Times New Roman" pitchFamily="18" charset="0"/>
                <a:cs typeface="Times New Roman" pitchFamily="18" charset="0"/>
              </a:rPr>
              <a:t> </a:t>
            </a:r>
          </a:p>
        </p:txBody>
      </p:sp>
      <p:sp>
        <p:nvSpPr>
          <p:cNvPr id="2049" name="Left Bracket 2048"/>
          <p:cNvSpPr/>
          <p:nvPr/>
        </p:nvSpPr>
        <p:spPr>
          <a:xfrm>
            <a:off x="3886200" y="1554329"/>
            <a:ext cx="838200" cy="2330221"/>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Left Bracket 60"/>
          <p:cNvSpPr/>
          <p:nvPr/>
        </p:nvSpPr>
        <p:spPr>
          <a:xfrm>
            <a:off x="4191000" y="1744830"/>
            <a:ext cx="533400" cy="961997"/>
          </a:xfrm>
          <a:prstGeom prst="leftBracket">
            <a:avLst>
              <a:gd name="adj" fmla="val 122664"/>
            </a:avLst>
          </a:prstGeom>
          <a:ln w="1905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ket 61"/>
          <p:cNvSpPr/>
          <p:nvPr/>
        </p:nvSpPr>
        <p:spPr>
          <a:xfrm>
            <a:off x="4191000" y="3055742"/>
            <a:ext cx="533400" cy="847002"/>
          </a:xfrm>
          <a:prstGeom prst="leftBracket">
            <a:avLst>
              <a:gd name="adj" fmla="val 132646"/>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Arrow Connector 62"/>
          <p:cNvCxnSpPr>
            <a:cxnSpLocks/>
          </p:cNvCxnSpPr>
          <p:nvPr/>
        </p:nvCxnSpPr>
        <p:spPr>
          <a:xfrm flipV="1">
            <a:off x="7857611" y="3676550"/>
            <a:ext cx="809311" cy="4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39" idx="3"/>
            <a:endCxn id="2063" idx="0"/>
          </p:cNvCxnSpPr>
          <p:nvPr/>
        </p:nvCxnSpPr>
        <p:spPr>
          <a:xfrm>
            <a:off x="7848600" y="1707772"/>
            <a:ext cx="2019300" cy="15680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38" idx="3"/>
          </p:cNvCxnSpPr>
          <p:nvPr/>
        </p:nvCxnSpPr>
        <p:spPr>
          <a:xfrm>
            <a:off x="7848600" y="2756758"/>
            <a:ext cx="1303351" cy="4493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Left Bracket 71"/>
          <p:cNvSpPr/>
          <p:nvPr/>
        </p:nvSpPr>
        <p:spPr>
          <a:xfrm>
            <a:off x="3733800" y="1363829"/>
            <a:ext cx="990600" cy="3969201"/>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Left Bracket 72"/>
          <p:cNvSpPr/>
          <p:nvPr/>
        </p:nvSpPr>
        <p:spPr>
          <a:xfrm>
            <a:off x="3886200" y="2956261"/>
            <a:ext cx="838200" cy="2376770"/>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ectangle 2"/>
          <p:cNvSpPr>
            <a:spLocks noChangeArrowheads="1"/>
          </p:cNvSpPr>
          <p:nvPr/>
        </p:nvSpPr>
        <p:spPr bwMode="auto">
          <a:xfrm>
            <a:off x="1593867" y="4267639"/>
            <a:ext cx="1627325" cy="1392244"/>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Societal Factors</a:t>
            </a:r>
          </a:p>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r>
              <a:rPr lang="en-US" sz="1100" dirty="0">
                <a:latin typeface="Times New Roman" pitchFamily="18" charset="0"/>
                <a:cs typeface="Times New Roman" pitchFamily="18" charset="0"/>
              </a:rPr>
              <a:t>Stereotypes</a:t>
            </a:r>
          </a:p>
          <a:p>
            <a:pPr marL="171450" indent="-171450">
              <a:buFont typeface="Arial" panose="020B0604020202020204" pitchFamily="34" charset="0"/>
              <a:buChar char="•"/>
            </a:pPr>
            <a:r>
              <a:rPr lang="en-US" sz="1100" dirty="0">
                <a:latin typeface="Times New Roman" pitchFamily="18" charset="0"/>
                <a:cs typeface="Times New Roman" pitchFamily="18" charset="0"/>
              </a:rPr>
              <a:t>Criminalization</a:t>
            </a:r>
          </a:p>
          <a:p>
            <a:pPr marL="171450" indent="-171450">
              <a:buFont typeface="Arial" panose="020B0604020202020204" pitchFamily="34" charset="0"/>
              <a:buChar char="•"/>
            </a:pPr>
            <a:r>
              <a:rPr lang="en-US" sz="1100" dirty="0">
                <a:latin typeface="Times New Roman" pitchFamily="18" charset="0"/>
                <a:cs typeface="Times New Roman" pitchFamily="18" charset="0"/>
              </a:rPr>
              <a:t>Economic Conditions</a:t>
            </a:r>
          </a:p>
          <a:p>
            <a:pPr marL="171450" indent="-171450">
              <a:buFont typeface="Arial" panose="020B0604020202020204" pitchFamily="34" charset="0"/>
              <a:buChar char="•"/>
            </a:pPr>
            <a:r>
              <a:rPr lang="en-US" sz="1100" dirty="0">
                <a:latin typeface="Times New Roman" pitchFamily="18" charset="0"/>
                <a:cs typeface="Times New Roman" pitchFamily="18" charset="0"/>
              </a:rPr>
              <a:t>Mass Incarceration</a:t>
            </a:r>
          </a:p>
          <a:p>
            <a:pPr marL="171450" indent="-171450">
              <a:buFont typeface="Arial" panose="020B0604020202020204" pitchFamily="34" charset="0"/>
              <a:buChar char="•"/>
            </a:pPr>
            <a:r>
              <a:rPr lang="en-US" sz="1100" dirty="0">
                <a:latin typeface="Times New Roman" pitchFamily="18" charset="0"/>
                <a:cs typeface="Times New Roman" pitchFamily="18" charset="0"/>
              </a:rPr>
              <a:t>Capital Identity Projection</a:t>
            </a:r>
          </a:p>
          <a:p>
            <a:endParaRPr lang="en-US" sz="1200" dirty="0">
              <a:latin typeface="Times New Roman" pitchFamily="18" charset="0"/>
              <a:cs typeface="Times New Roman" pitchFamily="18" charset="0"/>
            </a:endParaRPr>
          </a:p>
        </p:txBody>
      </p:sp>
      <p:sp>
        <p:nvSpPr>
          <p:cNvPr id="101" name="Rectangle 2"/>
          <p:cNvSpPr>
            <a:spLocks noChangeArrowheads="1"/>
          </p:cNvSpPr>
          <p:nvPr/>
        </p:nvSpPr>
        <p:spPr bwMode="auto">
          <a:xfrm>
            <a:off x="1589117" y="2308311"/>
            <a:ext cx="1627325" cy="1729141"/>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Background/ Defining Factors</a:t>
            </a:r>
          </a:p>
          <a:p>
            <a:pPr algn="ctr"/>
            <a:endParaRPr lang="en-US" sz="200" i="1" dirty="0">
              <a:latin typeface="Times New Roman" pitchFamily="18" charset="0"/>
              <a:cs typeface="Times New Roman" pitchFamily="18" charset="0"/>
            </a:endParaRPr>
          </a:p>
          <a:p>
            <a:pPr marL="171450" indent="-171450">
              <a:buFont typeface="Arial" panose="020B0604020202020204" pitchFamily="34" charset="0"/>
              <a:buChar char="•"/>
            </a:pPr>
            <a:r>
              <a:rPr lang="en-US" sz="1100" dirty="0">
                <a:latin typeface="Times New Roman" pitchFamily="18" charset="0"/>
                <a:cs typeface="Times New Roman" pitchFamily="18" charset="0"/>
              </a:rPr>
              <a:t>Age </a:t>
            </a:r>
          </a:p>
          <a:p>
            <a:pPr marL="171450" indent="-171450">
              <a:buFont typeface="Arial" panose="020B0604020202020204" pitchFamily="34" charset="0"/>
              <a:buChar char="•"/>
            </a:pPr>
            <a:r>
              <a:rPr lang="en-US" sz="1100" dirty="0">
                <a:latin typeface="Times New Roman" pitchFamily="18" charset="0"/>
                <a:cs typeface="Times New Roman" pitchFamily="18" charset="0"/>
              </a:rPr>
              <a:t>Time Status</a:t>
            </a:r>
          </a:p>
          <a:p>
            <a:pPr marL="171450" indent="-171450">
              <a:buFont typeface="Arial" panose="020B0604020202020204" pitchFamily="34" charset="0"/>
              <a:buChar char="•"/>
            </a:pPr>
            <a:r>
              <a:rPr lang="en-US" sz="1100" dirty="0">
                <a:latin typeface="Times New Roman" pitchFamily="18" charset="0"/>
                <a:cs typeface="Times New Roman" pitchFamily="18" charset="0"/>
              </a:rPr>
              <a:t>Veteran Status</a:t>
            </a:r>
          </a:p>
          <a:p>
            <a:pPr marL="171450" indent="-171450">
              <a:buFont typeface="Arial" panose="020B0604020202020204" pitchFamily="34" charset="0"/>
              <a:buChar char="•"/>
            </a:pPr>
            <a:r>
              <a:rPr lang="en-US" sz="1100" dirty="0">
                <a:latin typeface="Times New Roman" pitchFamily="18" charset="0"/>
                <a:cs typeface="Times New Roman" pitchFamily="18" charset="0"/>
              </a:rPr>
              <a:t>Primary Language</a:t>
            </a:r>
          </a:p>
          <a:p>
            <a:pPr marL="171450" indent="-171450">
              <a:buFont typeface="Arial" panose="020B0604020202020204" pitchFamily="34" charset="0"/>
              <a:buChar char="•"/>
            </a:pPr>
            <a:r>
              <a:rPr lang="en-US" sz="1100" dirty="0">
                <a:latin typeface="Times New Roman" pitchFamily="18" charset="0"/>
                <a:cs typeface="Times New Roman" pitchFamily="18" charset="0"/>
              </a:rPr>
              <a:t>Citizenship Status</a:t>
            </a:r>
          </a:p>
          <a:p>
            <a:pPr marL="171450" indent="-171450">
              <a:buFont typeface="Arial" panose="020B0604020202020204" pitchFamily="34" charset="0"/>
              <a:buChar char="•"/>
            </a:pPr>
            <a:r>
              <a:rPr lang="en-US" sz="1100" dirty="0">
                <a:latin typeface="Times New Roman" pitchFamily="18" charset="0"/>
                <a:cs typeface="Times New Roman" pitchFamily="18" charset="0"/>
              </a:rPr>
              <a:t>[Dis]ability</a:t>
            </a:r>
          </a:p>
        </p:txBody>
      </p:sp>
      <p:cxnSp>
        <p:nvCxnSpPr>
          <p:cNvPr id="104" name="Straight Arrow Connector 103"/>
          <p:cNvCxnSpPr>
            <a:cxnSpLocks/>
          </p:cNvCxnSpPr>
          <p:nvPr/>
        </p:nvCxnSpPr>
        <p:spPr>
          <a:xfrm>
            <a:off x="3216442" y="3160549"/>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a:off x="3214478" y="4927287"/>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4"/>
          <p:cNvSpPr>
            <a:spLocks noChangeArrowheads="1"/>
          </p:cNvSpPr>
          <p:nvPr/>
        </p:nvSpPr>
        <p:spPr bwMode="auto">
          <a:xfrm>
            <a:off x="4733411" y="3238962"/>
            <a:ext cx="3124200" cy="849634"/>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Environmental Domain</a:t>
            </a: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r>
              <a:rPr lang="en-US" sz="1100" b="1" dirty="0">
                <a:latin typeface="Times New Roman" panose="02020603050405020304" pitchFamily="18" charset="0"/>
                <a:ea typeface="Tahoma" panose="020B0604030504040204" pitchFamily="34" charset="0"/>
                <a:cs typeface="Times New Roman" panose="02020603050405020304" pitchFamily="18" charset="0"/>
              </a:rPr>
              <a:t>Mediators </a:t>
            </a:r>
            <a:r>
              <a:rPr lang="en-US" sz="1100" dirty="0">
                <a:latin typeface="Times New Roman" panose="02020603050405020304" pitchFamily="18" charset="0"/>
                <a:ea typeface="Tahoma" panose="020B0604030504040204" pitchFamily="34" charset="0"/>
                <a:cs typeface="Times New Roman" panose="02020603050405020304" pitchFamily="18" charset="0"/>
              </a:rPr>
              <a:t>(</a:t>
            </a:r>
            <a:r>
              <a:rPr lang="en-US" sz="11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Finances) (Transportation)</a:t>
            </a:r>
          </a:p>
          <a:p>
            <a:endParaRPr lang="en-US" sz="200" dirty="0">
              <a:latin typeface="Times New Roman" panose="02020603050405020304" pitchFamily="18" charset="0"/>
              <a:ea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US" sz="1100" b="1" dirty="0">
                <a:latin typeface="Times New Roman" panose="02020603050405020304" pitchFamily="18" charset="0"/>
                <a:ea typeface="Tahoma" panose="020B0604030504040204" pitchFamily="34" charset="0"/>
                <a:cs typeface="Times New Roman" panose="02020603050405020304" pitchFamily="18" charset="0"/>
              </a:rPr>
              <a:t>Commitments (</a:t>
            </a:r>
            <a:r>
              <a:rPr lang="en-US" sz="1100" dirty="0">
                <a:latin typeface="Times New Roman" panose="02020603050405020304" pitchFamily="18" charset="0"/>
                <a:ea typeface="Tahoma" panose="020B0604030504040204" pitchFamily="34" charset="0"/>
                <a:cs typeface="Times New Roman" panose="02020603050405020304" pitchFamily="18" charset="0"/>
              </a:rPr>
              <a:t>Dependents) (Employment) </a:t>
            </a:r>
          </a:p>
          <a:p>
            <a:endParaRPr lang="en-US" sz="200" b="1" dirty="0">
              <a:latin typeface="Times New Roman" panose="02020603050405020304" pitchFamily="18" charset="0"/>
              <a:ea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n-US" sz="1100" b="1" dirty="0">
                <a:latin typeface="Times New Roman" panose="02020603050405020304" pitchFamily="18" charset="0"/>
                <a:ea typeface="Tahoma" panose="020B0604030504040204" pitchFamily="34" charset="0"/>
                <a:cs typeface="Times New Roman" panose="02020603050405020304" pitchFamily="18" charset="0"/>
              </a:rPr>
              <a:t>Stressful Life Events</a:t>
            </a:r>
          </a:p>
          <a:p>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39" name="Rectangle 4"/>
          <p:cNvSpPr>
            <a:spLocks noChangeArrowheads="1"/>
          </p:cNvSpPr>
          <p:nvPr/>
        </p:nvSpPr>
        <p:spPr bwMode="auto">
          <a:xfrm>
            <a:off x="4724400" y="1135230"/>
            <a:ext cx="3124200" cy="1145084"/>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Non-Cognitive Domain</a:t>
            </a: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Intrapersonal </a:t>
            </a:r>
            <a:r>
              <a:rPr lang="en-US" sz="1100" dirty="0">
                <a:latin typeface="Times New Roman" panose="02020603050405020304" pitchFamily="18" charset="0"/>
                <a:cs typeface="Times New Roman" panose="02020603050405020304" pitchFamily="18" charset="0"/>
              </a:rPr>
              <a:t>(Self-Efficacy)</a:t>
            </a:r>
            <a:r>
              <a:rPr lang="en-US" sz="1100" b="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Locus of Control) (Degree Utility) (Action Control) (Intrinsic Interest) </a:t>
            </a:r>
            <a:endParaRPr lang="en-US" sz="1100"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100" b="1" dirty="0">
                <a:latin typeface="Times New Roman" panose="02020603050405020304" pitchFamily="18" charset="0"/>
                <a:cs typeface="Times New Roman" panose="02020603050405020304" pitchFamily="18" charset="0"/>
              </a:rPr>
              <a:t>Identity (</a:t>
            </a:r>
            <a:r>
              <a:rPr lang="en-US" sz="1100" dirty="0">
                <a:latin typeface="Times New Roman" panose="02020603050405020304" pitchFamily="18" charset="0"/>
                <a:cs typeface="Times New Roman" panose="02020603050405020304" pitchFamily="18" charset="0"/>
              </a:rPr>
              <a:t>Gender) x (Racial/Ethnic) x (Spiritual) x (Sexual) </a:t>
            </a:r>
          </a:p>
        </p:txBody>
      </p:sp>
      <p:cxnSp>
        <p:nvCxnSpPr>
          <p:cNvPr id="43" name="Straight Arrow Connector 42"/>
          <p:cNvCxnSpPr>
            <a:cxnSpLocks/>
            <a:stCxn id="40" idx="3"/>
          </p:cNvCxnSpPr>
          <p:nvPr/>
        </p:nvCxnSpPr>
        <p:spPr>
          <a:xfrm flipV="1">
            <a:off x="7857611" y="4208987"/>
            <a:ext cx="1294340" cy="6164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867439" y="851490"/>
            <a:ext cx="1637764" cy="307777"/>
          </a:xfrm>
          <a:prstGeom prst="rect">
            <a:avLst/>
          </a:prstGeom>
          <a:noFill/>
        </p:spPr>
        <p:txBody>
          <a:bodyPr wrap="square" rtlCol="0">
            <a:spAutoFit/>
          </a:bodyPr>
          <a:lstStyle/>
          <a:p>
            <a:pPr algn="ctr"/>
            <a:r>
              <a:rPr lang="en-US" sz="1400" i="1" dirty="0">
                <a:latin typeface="Tahoma" pitchFamily="34" charset="0"/>
                <a:ea typeface="Tahoma" pitchFamily="34" charset="0"/>
                <a:cs typeface="Tahoma" pitchFamily="34" charset="0"/>
              </a:rPr>
              <a:t>Inputs</a:t>
            </a:r>
          </a:p>
        </p:txBody>
      </p:sp>
      <p:sp>
        <p:nvSpPr>
          <p:cNvPr id="50" name="TextBox 49"/>
          <p:cNvSpPr txBox="1"/>
          <p:nvPr/>
        </p:nvSpPr>
        <p:spPr>
          <a:xfrm>
            <a:off x="4343400" y="848513"/>
            <a:ext cx="3466564" cy="30777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Socio-Ecological Domains</a:t>
            </a:r>
            <a:endParaRPr lang="en-US" sz="1400" i="1" dirty="0">
              <a:latin typeface="Tahoma" pitchFamily="34" charset="0"/>
              <a:ea typeface="Tahoma" pitchFamily="34" charset="0"/>
              <a:cs typeface="Tahoma" pitchFamily="34" charset="0"/>
            </a:endParaRPr>
          </a:p>
        </p:txBody>
      </p:sp>
      <p:sp>
        <p:nvSpPr>
          <p:cNvPr id="51" name="TextBox 50"/>
          <p:cNvSpPr txBox="1"/>
          <p:nvPr/>
        </p:nvSpPr>
        <p:spPr>
          <a:xfrm>
            <a:off x="8244122" y="907668"/>
            <a:ext cx="2133599" cy="307777"/>
          </a:xfrm>
          <a:prstGeom prst="rect">
            <a:avLst/>
          </a:prstGeom>
          <a:noFill/>
        </p:spPr>
        <p:txBody>
          <a:bodyPr wrap="square" rtlCol="0">
            <a:spAutoFit/>
          </a:bodyPr>
          <a:lstStyle/>
          <a:p>
            <a:pPr algn="ctr"/>
            <a:r>
              <a:rPr lang="en-US" sz="1400" i="1" dirty="0">
                <a:latin typeface="Tahoma" pitchFamily="34" charset="0"/>
                <a:ea typeface="Tahoma" pitchFamily="34" charset="0"/>
                <a:cs typeface="Tahoma" pitchFamily="34" charset="0"/>
              </a:rPr>
              <a:t>Outcomes</a:t>
            </a:r>
          </a:p>
        </p:txBody>
      </p:sp>
      <p:sp>
        <p:nvSpPr>
          <p:cNvPr id="26" name="Title 1"/>
          <p:cNvSpPr txBox="1">
            <a:spLocks/>
          </p:cNvSpPr>
          <p:nvPr/>
        </p:nvSpPr>
        <p:spPr>
          <a:xfrm>
            <a:off x="533400" y="-139415"/>
            <a:ext cx="8382000" cy="896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Palatino Linotype" charset="0"/>
                <a:ea typeface="Palatino Linotype" charset="0"/>
                <a:cs typeface="Palatino Linotype" charset="0"/>
              </a:rPr>
              <a:t>Socio-Ecological Outcomes (SEO) Model</a:t>
            </a:r>
          </a:p>
        </p:txBody>
      </p:sp>
      <p:sp>
        <p:nvSpPr>
          <p:cNvPr id="27" name="Left Bracket 26"/>
          <p:cNvSpPr/>
          <p:nvPr/>
        </p:nvSpPr>
        <p:spPr>
          <a:xfrm flipH="1">
            <a:off x="7516063" y="1620216"/>
            <a:ext cx="228600" cy="304800"/>
          </a:xfrm>
          <a:prstGeom prst="leftBracket">
            <a:avLst>
              <a:gd name="adj" fmla="val 132646"/>
            </a:avLst>
          </a:prstGeom>
          <a:ln w="15875"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2"/>
          <p:cNvSpPr>
            <a:spLocks noChangeArrowheads="1"/>
          </p:cNvSpPr>
          <p:nvPr/>
        </p:nvSpPr>
        <p:spPr bwMode="auto">
          <a:xfrm>
            <a:off x="4738772" y="5564130"/>
            <a:ext cx="3124200" cy="1048048"/>
          </a:xfrm>
          <a:prstGeom prst="rect">
            <a:avLst/>
          </a:prstGeom>
          <a:solidFill>
            <a:srgbClr val="FFFFFF"/>
          </a:solidFill>
          <a:ln w="25400">
            <a:solidFill>
              <a:schemeClr val="tx1"/>
            </a:solidFill>
            <a:miter lim="800000"/>
            <a:headEnd/>
            <a:tailEnd/>
          </a:ln>
        </p:spPr>
        <p:txBody>
          <a:bodyPr/>
          <a:lstStyle/>
          <a:p>
            <a:pPr algn="ctr"/>
            <a:r>
              <a:rPr lang="en-US" sz="1400" b="1" dirty="0">
                <a:latin typeface="Times New Roman" pitchFamily="18" charset="0"/>
                <a:cs typeface="Times New Roman" pitchFamily="18" charset="0"/>
              </a:rPr>
              <a:t>Structural Domain</a:t>
            </a:r>
          </a:p>
          <a:p>
            <a:pPr algn="ctr"/>
            <a:endParaRPr lang="en-US" sz="200" b="1" dirty="0">
              <a:latin typeface="Times New Roman" pitchFamily="18" charset="0"/>
              <a:cs typeface="Times New Roman" pitchFamily="18" charset="0"/>
            </a:endParaRP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r>
              <a:rPr lang="en-US" sz="1100" b="1" dirty="0">
                <a:latin typeface="Times New Roman" pitchFamily="18" charset="0"/>
                <a:cs typeface="Times New Roman" pitchFamily="18" charset="0"/>
              </a:rPr>
              <a:t>Training infrastructure</a:t>
            </a:r>
          </a:p>
          <a:p>
            <a:pPr marL="171450" indent="-171450">
              <a:buFont typeface="Arial" panose="020B0604020202020204" pitchFamily="34" charset="0"/>
              <a:buChar char="•"/>
            </a:pPr>
            <a:r>
              <a:rPr lang="en-US" sz="1100" b="1" dirty="0">
                <a:latin typeface="Times New Roman" pitchFamily="18" charset="0"/>
                <a:cs typeface="Times New Roman" pitchFamily="18" charset="0"/>
              </a:rPr>
              <a:t>Built environment</a:t>
            </a:r>
          </a:p>
          <a:p>
            <a:pPr marL="171450" indent="-171450">
              <a:buFont typeface="Arial" panose="020B0604020202020204" pitchFamily="34" charset="0"/>
              <a:buChar char="•"/>
            </a:pPr>
            <a:r>
              <a:rPr lang="en-US" sz="1100" b="1" dirty="0">
                <a:latin typeface="Times New Roman" pitchFamily="18" charset="0"/>
                <a:cs typeface="Times New Roman" pitchFamily="18" charset="0"/>
              </a:rPr>
              <a:t>Staffing patterns</a:t>
            </a:r>
          </a:p>
          <a:p>
            <a:pPr marL="171450" indent="-171450">
              <a:buFont typeface="Arial" panose="020B0604020202020204" pitchFamily="34" charset="0"/>
              <a:buChar char="•"/>
            </a:pPr>
            <a:r>
              <a:rPr lang="en-US" sz="1100" b="1" dirty="0">
                <a:latin typeface="Times New Roman" pitchFamily="18" charset="0"/>
                <a:cs typeface="Times New Roman" pitchFamily="18" charset="0"/>
              </a:rPr>
              <a:t>Equity resourcing</a:t>
            </a:r>
          </a:p>
        </p:txBody>
      </p:sp>
      <p:sp>
        <p:nvSpPr>
          <p:cNvPr id="59" name="Left Bracket 58"/>
          <p:cNvSpPr/>
          <p:nvPr/>
        </p:nvSpPr>
        <p:spPr>
          <a:xfrm>
            <a:off x="3713787" y="1554330"/>
            <a:ext cx="990600" cy="4538228"/>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ket 59"/>
          <p:cNvSpPr/>
          <p:nvPr/>
        </p:nvSpPr>
        <p:spPr>
          <a:xfrm>
            <a:off x="3733794" y="2827218"/>
            <a:ext cx="975097" cy="3265339"/>
          </a:xfrm>
          <a:prstGeom prst="leftBracket">
            <a:avLst>
              <a:gd name="adj" fmla="val 185447"/>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ket 65"/>
          <p:cNvSpPr/>
          <p:nvPr/>
        </p:nvSpPr>
        <p:spPr>
          <a:xfrm>
            <a:off x="4183508" y="4659978"/>
            <a:ext cx="533400" cy="1423992"/>
          </a:xfrm>
          <a:prstGeom prst="leftBracket">
            <a:avLst>
              <a:gd name="adj" fmla="val 132646"/>
            </a:avLst>
          </a:prstGeom>
          <a:ln w="19050" cap="rnd">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Arrow Connector 68"/>
          <p:cNvCxnSpPr>
            <a:cxnSpLocks/>
            <a:stCxn id="46" idx="3"/>
            <a:endCxn id="2063" idx="2"/>
          </p:cNvCxnSpPr>
          <p:nvPr/>
        </p:nvCxnSpPr>
        <p:spPr>
          <a:xfrm flipV="1">
            <a:off x="7862972" y="4102902"/>
            <a:ext cx="2004928" cy="19852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1102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406315" y="1796058"/>
            <a:ext cx="6015789" cy="3810658"/>
          </a:xfrm>
          <a:prstGeom prst="rect">
            <a:avLst/>
          </a:prstGeom>
          <a:solidFill>
            <a:srgbClr val="FFFFFF"/>
          </a:solidFill>
          <a:ln w="25400">
            <a:solidFill>
              <a:schemeClr val="tx1"/>
            </a:solidFill>
            <a:miter lim="800000"/>
            <a:headEnd/>
            <a:tailEnd/>
          </a:ln>
        </p:spPr>
        <p:txBody>
          <a:bodyPr/>
          <a:lstStyle/>
          <a:p>
            <a:pPr algn="ctr" defTabSz="457200"/>
            <a:r>
              <a:rPr lang="en-US" sz="2800" b="1" dirty="0">
                <a:latin typeface="Times New Roman" pitchFamily="18" charset="0"/>
                <a:cs typeface="Times New Roman" pitchFamily="18" charset="0"/>
              </a:rPr>
              <a:t>Societal Factors</a:t>
            </a:r>
          </a:p>
          <a:p>
            <a:pPr algn="ctr" defTabSz="457200"/>
            <a:endParaRPr lang="en-US" sz="2800" b="1" dirty="0">
              <a:solidFill>
                <a:prstClr val="black"/>
              </a:solidFill>
              <a:latin typeface="Times New Roman" pitchFamily="18" charset="0"/>
              <a:cs typeface="Times New Roman" pitchFamily="18" charset="0"/>
            </a:endParaRPr>
          </a:p>
          <a:p>
            <a:pPr marL="171450" indent="-171450" defTabSz="457200">
              <a:buFont typeface="Arial" panose="020B0604020202020204" pitchFamily="34" charset="0"/>
              <a:buChar char="•"/>
            </a:pPr>
            <a:r>
              <a:rPr lang="en-US" sz="2800" dirty="0">
                <a:solidFill>
                  <a:srgbClr val="C00000"/>
                </a:solidFill>
                <a:latin typeface="Times New Roman" pitchFamily="18" charset="0"/>
                <a:cs typeface="Times New Roman" pitchFamily="18" charset="0"/>
              </a:rPr>
              <a:t>Stereotypes</a:t>
            </a:r>
          </a:p>
          <a:p>
            <a:pPr marL="171450" indent="-171450" defTabSz="457200">
              <a:buFont typeface="Arial" panose="020B0604020202020204" pitchFamily="34" charset="0"/>
              <a:buChar char="•"/>
            </a:pPr>
            <a:r>
              <a:rPr lang="en-US" sz="2800" dirty="0">
                <a:solidFill>
                  <a:prstClr val="black"/>
                </a:solidFill>
                <a:latin typeface="Times New Roman" pitchFamily="18" charset="0"/>
                <a:cs typeface="Times New Roman" pitchFamily="18" charset="0"/>
              </a:rPr>
              <a:t>Prejudice</a:t>
            </a:r>
          </a:p>
          <a:p>
            <a:pPr marL="171450" indent="-171450" defTabSz="457200">
              <a:buFont typeface="Arial" panose="020B0604020202020204" pitchFamily="34" charset="0"/>
              <a:buChar char="•"/>
            </a:pPr>
            <a:r>
              <a:rPr lang="en-US" sz="2800" dirty="0">
                <a:solidFill>
                  <a:prstClr val="black"/>
                </a:solidFill>
                <a:latin typeface="Times New Roman" pitchFamily="18" charset="0"/>
                <a:cs typeface="Times New Roman" pitchFamily="18" charset="0"/>
              </a:rPr>
              <a:t>Criminalization</a:t>
            </a:r>
          </a:p>
          <a:p>
            <a:pPr marL="171450" indent="-171450" defTabSz="457200">
              <a:buFont typeface="Arial" panose="020B0604020202020204" pitchFamily="34" charset="0"/>
              <a:buChar char="•"/>
            </a:pPr>
            <a:r>
              <a:rPr lang="en-US" sz="2800" dirty="0">
                <a:solidFill>
                  <a:prstClr val="black"/>
                </a:solidFill>
                <a:latin typeface="Times New Roman" pitchFamily="18" charset="0"/>
                <a:cs typeface="Times New Roman" pitchFamily="18" charset="0"/>
              </a:rPr>
              <a:t>Economic Conditions</a:t>
            </a:r>
          </a:p>
          <a:p>
            <a:pPr marL="171450" indent="-171450" defTabSz="457200">
              <a:buFont typeface="Arial" panose="020B0604020202020204" pitchFamily="34" charset="0"/>
              <a:buChar char="•"/>
            </a:pPr>
            <a:r>
              <a:rPr lang="en-US" sz="2800" dirty="0">
                <a:solidFill>
                  <a:prstClr val="black"/>
                </a:solidFill>
                <a:latin typeface="Times New Roman" pitchFamily="18" charset="0"/>
                <a:cs typeface="Times New Roman" pitchFamily="18" charset="0"/>
              </a:rPr>
              <a:t>Capital Identity Projection</a:t>
            </a:r>
          </a:p>
          <a:p>
            <a:pPr marL="171450" indent="-171450" defTabSz="457200">
              <a:buFont typeface="Arial" panose="020B0604020202020204" pitchFamily="34" charset="0"/>
              <a:buChar char="•"/>
            </a:pPr>
            <a:r>
              <a:rPr lang="en-US" sz="2800" dirty="0">
                <a:solidFill>
                  <a:prstClr val="black"/>
                </a:solidFill>
                <a:latin typeface="Times New Roman" pitchFamily="18" charset="0"/>
                <a:cs typeface="Times New Roman" pitchFamily="18" charset="0"/>
              </a:rPr>
              <a:t>Mass Incarceration</a:t>
            </a:r>
          </a:p>
        </p:txBody>
      </p:sp>
      <p:sp>
        <p:nvSpPr>
          <p:cNvPr id="25" name="Rectangle 24"/>
          <p:cNvSpPr/>
          <p:nvPr/>
        </p:nvSpPr>
        <p:spPr>
          <a:xfrm>
            <a:off x="786773" y="217165"/>
            <a:ext cx="9711894"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Societal Factors</a:t>
            </a:r>
          </a:p>
        </p:txBody>
      </p:sp>
    </p:spTree>
    <p:custDataLst>
      <p:tags r:id="rId1"/>
    </p:custDataLst>
    <p:extLst>
      <p:ext uri="{BB962C8B-B14F-4D97-AF65-F5344CB8AC3E}">
        <p14:creationId xmlns:p14="http://schemas.microsoft.com/office/powerpoint/2010/main" val="13200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786773" y="2117185"/>
            <a:ext cx="4654942" cy="3380446"/>
          </a:xfrm>
          <a:prstGeom prst="wedgeRoundRectCallout">
            <a:avLst>
              <a:gd name="adj1" fmla="val 49437"/>
              <a:gd name="adj2" fmla="val 44539"/>
              <a:gd name="adj3" fmla="val 1666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400" b="1">
              <a:solidFill>
                <a:prstClr val="white"/>
              </a:solidFill>
            </a:endParaRPr>
          </a:p>
        </p:txBody>
      </p:sp>
      <p:sp>
        <p:nvSpPr>
          <p:cNvPr id="18" name="Rectangle 17"/>
          <p:cNvSpPr/>
          <p:nvPr/>
        </p:nvSpPr>
        <p:spPr>
          <a:xfrm>
            <a:off x="971119" y="2283914"/>
            <a:ext cx="4286250" cy="3046988"/>
          </a:xfrm>
          <a:prstGeom prst="rect">
            <a:avLst/>
          </a:prstGeom>
        </p:spPr>
        <p:txBody>
          <a:bodyPr wrap="square">
            <a:spAutoFit/>
          </a:bodyPr>
          <a:lstStyle/>
          <a:p>
            <a:pPr defTabSz="457200"/>
            <a:r>
              <a:rPr lang="en-US" sz="2400" b="1" dirty="0">
                <a:solidFill>
                  <a:prstClr val="white"/>
                </a:solidFill>
                <a:latin typeface="Palatino Linotype" charset="0"/>
                <a:ea typeface="Palatino Linotype" charset="0"/>
                <a:cs typeface="Palatino Linotype" charset="0"/>
              </a:rPr>
              <a:t>"I needed the most help on my writing, and the teacher was looking at me like, ‘</a:t>
            </a:r>
            <a:r>
              <a:rPr lang="en-US" sz="2400" b="1" dirty="0" err="1">
                <a:solidFill>
                  <a:prstClr val="white"/>
                </a:solidFill>
                <a:latin typeface="Palatino Linotype" charset="0"/>
                <a:ea typeface="Palatino Linotype" charset="0"/>
                <a:cs typeface="Palatino Linotype" charset="0"/>
              </a:rPr>
              <a:t>ahhhhh</a:t>
            </a:r>
            <a:r>
              <a:rPr lang="en-US" sz="2400" b="1" dirty="0">
                <a:solidFill>
                  <a:prstClr val="white"/>
                </a:solidFill>
                <a:latin typeface="Palatino Linotype" charset="0"/>
                <a:ea typeface="Palatino Linotype" charset="0"/>
                <a:cs typeface="Palatino Linotype" charset="0"/>
              </a:rPr>
              <a:t> [exhale], here we go. You know, we got a r******d kid in class now.’”			</a:t>
            </a:r>
          </a:p>
          <a:p>
            <a:pPr algn="r" defTabSz="457200"/>
            <a:r>
              <a:rPr lang="en-US" sz="2400" b="1" dirty="0">
                <a:solidFill>
                  <a:prstClr val="white"/>
                </a:solidFill>
                <a:latin typeface="Palatino Linotype" charset="0"/>
                <a:ea typeface="Palatino Linotype" charset="0"/>
                <a:cs typeface="Palatino Linotype" charset="0"/>
              </a:rPr>
              <a:t>										(Wood, 2015)</a:t>
            </a:r>
          </a:p>
        </p:txBody>
      </p:sp>
      <p:sp>
        <p:nvSpPr>
          <p:cNvPr id="11" name="Rectangle 10"/>
          <p:cNvSpPr/>
          <p:nvPr/>
        </p:nvSpPr>
        <p:spPr>
          <a:xfrm>
            <a:off x="786773" y="217165"/>
            <a:ext cx="9711894"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Societal Factors (Stereotypes)</a:t>
            </a:r>
          </a:p>
        </p:txBody>
      </p:sp>
      <p:sp>
        <p:nvSpPr>
          <p:cNvPr id="5" name="Rounded Rectangular Callout 14"/>
          <p:cNvSpPr/>
          <p:nvPr/>
        </p:nvSpPr>
        <p:spPr>
          <a:xfrm rot="10800000" flipV="1">
            <a:off x="5924550" y="1373395"/>
            <a:ext cx="6038848" cy="3957507"/>
          </a:xfrm>
          <a:prstGeom prst="wedgeRoundRectCallout">
            <a:avLst>
              <a:gd name="adj1" fmla="val 40256"/>
              <a:gd name="adj2" fmla="val 45197"/>
              <a:gd name="adj3" fmla="val 16667"/>
            </a:avLst>
          </a:prstGeom>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solidFill>
                <a:schemeClr val="bg1"/>
              </a:solidFill>
              <a:latin typeface="Palatino Linotype" charset="0"/>
              <a:ea typeface="Palatino Linotype" charset="0"/>
              <a:cs typeface="Palatino Linotype" charset="0"/>
            </a:endParaRPr>
          </a:p>
          <a:p>
            <a:r>
              <a:rPr lang="en-US" sz="2400" b="1" dirty="0">
                <a:solidFill>
                  <a:schemeClr val="bg1"/>
                </a:solidFill>
                <a:latin typeface="Palatino Linotype" charset="0"/>
                <a:ea typeface="Palatino Linotype" charset="0"/>
                <a:cs typeface="Palatino Linotype" charset="0"/>
              </a:rPr>
              <a:t>“I can’t tell you how many times I’d be sitting at one of the study cubicles and security would come to me and ask for my student ID. At first I thought it was something that they did to everybody when it got late but then I started to notice they asked me for mine and didn’t ask anyone else for </a:t>
            </a:r>
            <a:r>
              <a:rPr lang="en-US" sz="2400" b="1" dirty="0" smtClean="0">
                <a:solidFill>
                  <a:schemeClr val="bg1"/>
                </a:solidFill>
                <a:latin typeface="Palatino Linotype" charset="0"/>
                <a:ea typeface="Palatino Linotype" charset="0"/>
                <a:cs typeface="Palatino Linotype" charset="0"/>
              </a:rPr>
              <a:t>theirs.”  </a:t>
            </a:r>
            <a:endParaRPr lang="en-US" sz="2400" b="1" dirty="0">
              <a:solidFill>
                <a:schemeClr val="bg1"/>
              </a:solidFill>
              <a:latin typeface="Palatino Linotype" charset="0"/>
              <a:ea typeface="Palatino Linotype" charset="0"/>
              <a:cs typeface="Palatino Linotype" charset="0"/>
            </a:endParaRPr>
          </a:p>
          <a:p>
            <a:pPr algn="ctr"/>
            <a:endParaRPr lang="en-US" sz="2400" b="1" dirty="0">
              <a:solidFill>
                <a:schemeClr val="bg1"/>
              </a:solidFill>
              <a:latin typeface="Palatino Linotype" charset="0"/>
              <a:ea typeface="Palatino Linotype" charset="0"/>
              <a:cs typeface="Palatino Linotype" charset="0"/>
            </a:endParaRPr>
          </a:p>
          <a:p>
            <a:pPr algn="r"/>
            <a:r>
              <a:rPr lang="en-US" sz="2400" b="1" dirty="0">
                <a:solidFill>
                  <a:schemeClr val="bg1"/>
                </a:solidFill>
                <a:latin typeface="Palatino Linotype" charset="0"/>
                <a:ea typeface="Palatino Linotype" charset="0"/>
                <a:cs typeface="Palatino Linotype" charset="0"/>
              </a:rPr>
              <a:t>(Harris III &amp; Wood, 2016)</a:t>
            </a:r>
          </a:p>
          <a:p>
            <a:pPr algn="ctr"/>
            <a:endParaRPr lang="en-US" sz="1600" b="1" dirty="0">
              <a:solidFill>
                <a:schemeClr val="bg1"/>
              </a:solidFill>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178341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V="1">
            <a:off x="1322173" y="1830452"/>
            <a:ext cx="9027828" cy="3828942"/>
          </a:xfrm>
          <a:prstGeom prst="wedgeRoundRectCallout">
            <a:avLst>
              <a:gd name="adj1" fmla="val 34136"/>
              <a:gd name="adj2" fmla="val 27417"/>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800" b="1">
              <a:solidFill>
                <a:srgbClr val="FF0000"/>
              </a:solidFill>
            </a:endParaRPr>
          </a:p>
        </p:txBody>
      </p:sp>
      <p:sp>
        <p:nvSpPr>
          <p:cNvPr id="10" name="Rectangle 9"/>
          <p:cNvSpPr/>
          <p:nvPr/>
        </p:nvSpPr>
        <p:spPr>
          <a:xfrm>
            <a:off x="1717508" y="1975208"/>
            <a:ext cx="8632493" cy="3539430"/>
          </a:xfrm>
          <a:prstGeom prst="rect">
            <a:avLst/>
          </a:prstGeom>
        </p:spPr>
        <p:txBody>
          <a:bodyPr wrap="square">
            <a:spAutoFit/>
          </a:bodyPr>
          <a:lstStyle/>
          <a:p>
            <a:pPr lvl="0" defTabSz="457200">
              <a:buSzPct val="25000"/>
            </a:pPr>
            <a:r>
              <a:rPr lang="en-US" sz="2800" b="1" dirty="0">
                <a:solidFill>
                  <a:prstClr val="white"/>
                </a:solidFill>
                <a:latin typeface="Palatino Linotype" charset="0"/>
                <a:ea typeface="Palatino Linotype" charset="0"/>
                <a:cs typeface="Palatino Linotype" charset="0"/>
                <a:sym typeface="Calibri"/>
              </a:rPr>
              <a:t>“Yeah, so I feel that [stigma] has some effect on the way the professors interact with you, I noticed a little shortness with a few of the professors that I have dealt with. I guess their assumption is you probably won’t be here after financial aid gets distributed, so they’re a little hands off. So they don’t really take you seriously until the third week of school or you show up in their office.”</a:t>
            </a:r>
          </a:p>
        </p:txBody>
      </p:sp>
      <p:sp>
        <p:nvSpPr>
          <p:cNvPr id="11" name="Rectangle 10"/>
          <p:cNvSpPr/>
          <p:nvPr/>
        </p:nvSpPr>
        <p:spPr>
          <a:xfrm>
            <a:off x="751985" y="272764"/>
            <a:ext cx="8748920" cy="769441"/>
          </a:xfrm>
          <a:prstGeom prst="rect">
            <a:avLst/>
          </a:prstGeom>
        </p:spPr>
        <p:txBody>
          <a:bodyPr wrap="square">
            <a:spAutoFit/>
          </a:bodyPr>
          <a:lstStyle/>
          <a:p>
            <a:pPr defTabSz="1219139">
              <a:spcBef>
                <a:spcPct val="0"/>
              </a:spcBef>
            </a:pPr>
            <a:r>
              <a:rPr lang="en-US" sz="4400" b="1">
                <a:latin typeface="Palatino Linotype" charset="0"/>
                <a:ea typeface="Palatino Linotype" charset="0"/>
                <a:cs typeface="Palatino Linotype" charset="0"/>
              </a:rPr>
              <a:t>Societal Factors (Stereotypes)</a:t>
            </a:r>
            <a:endParaRPr lang="en-US" sz="4400" b="1" dirty="0">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181604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355080" y="2114522"/>
            <a:ext cx="6575280" cy="3928004"/>
          </a:xfrm>
          <a:prstGeom prst="rect">
            <a:avLst/>
          </a:prstGeom>
          <a:solidFill>
            <a:srgbClr val="FFFFFF"/>
          </a:solidFill>
          <a:ln w="25400">
            <a:solidFill>
              <a:schemeClr val="tx1"/>
            </a:solidFill>
            <a:miter lim="800000"/>
            <a:headEnd/>
            <a:tailEnd/>
          </a:ln>
        </p:spPr>
        <p:txBody>
          <a:bodyPr/>
          <a:lstStyle/>
          <a:p>
            <a:pPr algn="ctr" defTabSz="457200"/>
            <a:r>
              <a:rPr lang="en-US" sz="2800" b="1" dirty="0">
                <a:solidFill>
                  <a:prstClr val="black"/>
                </a:solidFill>
                <a:latin typeface="Palatino Linotype" charset="0"/>
                <a:ea typeface="Palatino Linotype" charset="0"/>
                <a:cs typeface="Palatino Linotype" charset="0"/>
              </a:rPr>
              <a:t>Non-Cognitive Domain</a:t>
            </a:r>
          </a:p>
          <a:p>
            <a:pPr algn="ctr" defTabSz="457200"/>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srgbClr val="C00000"/>
                </a:solidFill>
                <a:latin typeface="Palatino Linotype" charset="0"/>
                <a:ea typeface="Palatino Linotype" charset="0"/>
                <a:cs typeface="Palatino Linotype" charset="0"/>
              </a:rPr>
              <a:t>Intrapersonal </a:t>
            </a:r>
            <a:r>
              <a:rPr lang="en-US" sz="2800" dirty="0">
                <a:solidFill>
                  <a:prstClr val="black"/>
                </a:solidFill>
                <a:latin typeface="Palatino Linotype" charset="0"/>
                <a:ea typeface="Palatino Linotype" charset="0"/>
                <a:cs typeface="Palatino Linotype" charset="0"/>
              </a:rPr>
              <a:t>(Self-Efficacy)</a:t>
            </a:r>
            <a:r>
              <a:rPr lang="en-US" sz="2800" b="1" dirty="0">
                <a:solidFill>
                  <a:prstClr val="black"/>
                </a:solidFill>
                <a:latin typeface="Palatino Linotype" charset="0"/>
                <a:ea typeface="Palatino Linotype" charset="0"/>
                <a:cs typeface="Palatino Linotype" charset="0"/>
              </a:rPr>
              <a:t> (</a:t>
            </a:r>
            <a:r>
              <a:rPr lang="en-US" sz="2800" dirty="0">
                <a:solidFill>
                  <a:prstClr val="black"/>
                </a:solidFill>
                <a:latin typeface="Palatino Linotype" charset="0"/>
                <a:ea typeface="Palatino Linotype" charset="0"/>
                <a:cs typeface="Palatino Linotype" charset="0"/>
              </a:rPr>
              <a:t>Locus of Control) </a:t>
            </a:r>
            <a:r>
              <a:rPr lang="en-US" sz="2800" dirty="0">
                <a:solidFill>
                  <a:srgbClr val="C00000"/>
                </a:solidFill>
                <a:latin typeface="Palatino Linotype" charset="0"/>
                <a:ea typeface="Palatino Linotype" charset="0"/>
                <a:cs typeface="Palatino Linotype" charset="0"/>
              </a:rPr>
              <a:t>(Degree Utility) </a:t>
            </a:r>
            <a:r>
              <a:rPr lang="en-US" sz="2800" dirty="0">
                <a:solidFill>
                  <a:prstClr val="black"/>
                </a:solidFill>
                <a:latin typeface="Palatino Linotype" charset="0"/>
                <a:ea typeface="Palatino Linotype" charset="0"/>
                <a:cs typeface="Palatino Linotype" charset="0"/>
              </a:rPr>
              <a:t>(Action Control) (Intrinsic Interest) </a:t>
            </a:r>
          </a:p>
          <a:p>
            <a:pPr marL="171450" indent="-171450" defTabSz="457200">
              <a:buFont typeface="Arial" panose="020B0604020202020204" pitchFamily="34" charset="0"/>
              <a:buChar char="•"/>
            </a:pPr>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Identity </a:t>
            </a:r>
            <a:r>
              <a:rPr lang="en-US" sz="2800" dirty="0">
                <a:solidFill>
                  <a:prstClr val="black"/>
                </a:solidFill>
                <a:latin typeface="Palatino Linotype" charset="0"/>
                <a:ea typeface="Palatino Linotype" charset="0"/>
                <a:cs typeface="Palatino Linotype" charset="0"/>
              </a:rPr>
              <a:t>(Gender) x (Racial/Ethnic) x (Spiritual) x (Sexual) </a:t>
            </a:r>
          </a:p>
        </p:txBody>
      </p:sp>
      <p:sp>
        <p:nvSpPr>
          <p:cNvPr id="11" name="Rectangle 10"/>
          <p:cNvSpPr/>
          <p:nvPr/>
        </p:nvSpPr>
        <p:spPr>
          <a:xfrm>
            <a:off x="786773" y="217165"/>
            <a:ext cx="9711894"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Non-Cognitive Domain</a:t>
            </a:r>
          </a:p>
        </p:txBody>
      </p:sp>
    </p:spTree>
    <p:custDataLst>
      <p:tags r:id="rId1"/>
    </p:custDataLst>
    <p:extLst>
      <p:ext uri="{BB962C8B-B14F-4D97-AF65-F5344CB8AC3E}">
        <p14:creationId xmlns:p14="http://schemas.microsoft.com/office/powerpoint/2010/main" val="119809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56660" y="2128977"/>
            <a:ext cx="7604815" cy="3683238"/>
          </a:xfrm>
          <a:prstGeom prst="wedgeRoundRectCallout">
            <a:avLst>
              <a:gd name="adj1" fmla="val 45645"/>
              <a:gd name="adj2" fmla="val 29254"/>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sz="2800" b="1">
              <a:solidFill>
                <a:srgbClr val="FF0000"/>
              </a:solidFill>
              <a:latin typeface="Palatino Linotype" charset="0"/>
              <a:ea typeface="Palatino Linotype" charset="0"/>
              <a:cs typeface="Palatino Linotype" charset="0"/>
            </a:endParaRPr>
          </a:p>
        </p:txBody>
      </p:sp>
      <p:sp>
        <p:nvSpPr>
          <p:cNvPr id="7" name="Rectangle 6"/>
          <p:cNvSpPr/>
          <p:nvPr/>
        </p:nvSpPr>
        <p:spPr>
          <a:xfrm>
            <a:off x="2719636" y="2272785"/>
            <a:ext cx="6782970" cy="3539430"/>
          </a:xfrm>
          <a:prstGeom prst="rect">
            <a:avLst/>
          </a:prstGeom>
        </p:spPr>
        <p:txBody>
          <a:bodyPr wrap="square">
            <a:spAutoFit/>
          </a:bodyPr>
          <a:lstStyle/>
          <a:p>
            <a:pPr defTabSz="457200"/>
            <a:r>
              <a:rPr lang="en-US" sz="2800" b="1" dirty="0">
                <a:solidFill>
                  <a:prstClr val="white"/>
                </a:solidFill>
                <a:latin typeface="Palatino Linotype" charset="0"/>
                <a:ea typeface="Palatino Linotype" charset="0"/>
                <a:cs typeface="Palatino Linotype" charset="0"/>
              </a:rPr>
              <a:t>“I worry that being here is not worth it because I see a lot of people that graduated from college with all sorts of degrees and still can’t get a job and are still struggling. So I’m like ‘damn, I’m spending all this money on student loans, what’s going to happen if I don’t get a job?”</a:t>
            </a:r>
          </a:p>
        </p:txBody>
      </p:sp>
      <p:sp>
        <p:nvSpPr>
          <p:cNvPr id="9" name="Rectangle 8"/>
          <p:cNvSpPr/>
          <p:nvPr/>
        </p:nvSpPr>
        <p:spPr>
          <a:xfrm>
            <a:off x="786773" y="217165"/>
            <a:ext cx="10235454"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Non-Cognitive Domain </a:t>
            </a:r>
            <a:r>
              <a:rPr lang="en-US" sz="4400" b="1">
                <a:latin typeface="Palatino Linotype" charset="0"/>
                <a:ea typeface="Palatino Linotype" charset="0"/>
                <a:cs typeface="Palatino Linotype" charset="0"/>
              </a:rPr>
              <a:t>(Intrapersonal)</a:t>
            </a:r>
            <a:endParaRPr lang="en-US" sz="4400" b="1" dirty="0">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98303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924" y="1548768"/>
            <a:ext cx="8783910" cy="707886"/>
          </a:xfrm>
          <a:prstGeom prst="rect">
            <a:avLst/>
          </a:prstGeom>
        </p:spPr>
        <p:txBody>
          <a:bodyPr wrap="square">
            <a:spAutoFit/>
          </a:bodyPr>
          <a:lstStyle/>
          <a:p>
            <a:endParaRPr lang="en-US" sz="4000" b="1" dirty="0">
              <a:latin typeface="Palatino Linotype" charset="0"/>
              <a:ea typeface="Palatino Linotype" charset="0"/>
              <a:cs typeface="Palatino Linotype" charset="0"/>
            </a:endParaRPr>
          </a:p>
        </p:txBody>
      </p:sp>
      <p:sp>
        <p:nvSpPr>
          <p:cNvPr id="6" name="Rectangle 4"/>
          <p:cNvSpPr>
            <a:spLocks noChangeArrowheads="1"/>
          </p:cNvSpPr>
          <p:nvPr/>
        </p:nvSpPr>
        <p:spPr bwMode="auto">
          <a:xfrm>
            <a:off x="2526631" y="1591610"/>
            <a:ext cx="6761748" cy="3678221"/>
          </a:xfrm>
          <a:prstGeom prst="rect">
            <a:avLst/>
          </a:prstGeom>
          <a:solidFill>
            <a:srgbClr val="FFFFFF"/>
          </a:solidFill>
          <a:ln w="25400">
            <a:solidFill>
              <a:schemeClr val="tx1"/>
            </a:solidFill>
            <a:miter lim="800000"/>
            <a:headEnd/>
            <a:tailEnd/>
          </a:ln>
        </p:spPr>
        <p:txBody>
          <a:bodyPr/>
          <a:lstStyle/>
          <a:p>
            <a:pPr algn="ctr" defTabSz="457200"/>
            <a:r>
              <a:rPr lang="en-US" sz="2800" b="1" dirty="0">
                <a:solidFill>
                  <a:prstClr val="black"/>
                </a:solidFill>
                <a:latin typeface="Palatino Linotype" charset="0"/>
                <a:ea typeface="Palatino Linotype" charset="0"/>
                <a:cs typeface="Palatino Linotype" charset="0"/>
              </a:rPr>
              <a:t>Non-Cognitive Domain</a:t>
            </a:r>
          </a:p>
          <a:p>
            <a:pPr algn="ctr" defTabSz="457200"/>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Intrapersonal </a:t>
            </a:r>
            <a:r>
              <a:rPr lang="en-US" sz="2800" dirty="0">
                <a:solidFill>
                  <a:prstClr val="black"/>
                </a:solidFill>
                <a:latin typeface="Palatino Linotype" charset="0"/>
                <a:ea typeface="Palatino Linotype" charset="0"/>
                <a:cs typeface="Palatino Linotype" charset="0"/>
              </a:rPr>
              <a:t>(Self-Efficacy)</a:t>
            </a:r>
            <a:r>
              <a:rPr lang="en-US" sz="2800" b="1" dirty="0">
                <a:solidFill>
                  <a:prstClr val="black"/>
                </a:solidFill>
                <a:latin typeface="Palatino Linotype" charset="0"/>
                <a:ea typeface="Palatino Linotype" charset="0"/>
                <a:cs typeface="Palatino Linotype" charset="0"/>
              </a:rPr>
              <a:t> (</a:t>
            </a:r>
            <a:r>
              <a:rPr lang="en-US" sz="2800" dirty="0">
                <a:solidFill>
                  <a:prstClr val="black"/>
                </a:solidFill>
                <a:latin typeface="Palatino Linotype" charset="0"/>
                <a:ea typeface="Palatino Linotype" charset="0"/>
                <a:cs typeface="Palatino Linotype" charset="0"/>
              </a:rPr>
              <a:t>Locus of Control) (Degree Utility) (Action Control) (Intrinsic Interest) </a:t>
            </a:r>
          </a:p>
          <a:p>
            <a:pPr marL="171450" indent="-171450" defTabSz="457200">
              <a:buFont typeface="Arial" panose="020B0604020202020204" pitchFamily="34" charset="0"/>
              <a:buChar char="•"/>
            </a:pPr>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srgbClr val="C00000"/>
                </a:solidFill>
                <a:latin typeface="Palatino Linotype" charset="0"/>
                <a:ea typeface="Palatino Linotype" charset="0"/>
                <a:cs typeface="Palatino Linotype" charset="0"/>
              </a:rPr>
              <a:t>Identity </a:t>
            </a:r>
            <a:r>
              <a:rPr lang="en-US" sz="2800" dirty="0">
                <a:solidFill>
                  <a:srgbClr val="C00000"/>
                </a:solidFill>
                <a:latin typeface="Palatino Linotype" charset="0"/>
                <a:ea typeface="Palatino Linotype" charset="0"/>
                <a:cs typeface="Palatino Linotype" charset="0"/>
              </a:rPr>
              <a:t>(Gender)</a:t>
            </a:r>
            <a:r>
              <a:rPr lang="en-US" sz="2800" dirty="0">
                <a:solidFill>
                  <a:srgbClr val="FF0000"/>
                </a:solidFill>
                <a:latin typeface="Palatino Linotype" charset="0"/>
                <a:ea typeface="Palatino Linotype" charset="0"/>
                <a:cs typeface="Palatino Linotype" charset="0"/>
              </a:rPr>
              <a:t> </a:t>
            </a:r>
            <a:r>
              <a:rPr lang="en-US" sz="2800" dirty="0">
                <a:solidFill>
                  <a:prstClr val="black"/>
                </a:solidFill>
                <a:latin typeface="Palatino Linotype" charset="0"/>
                <a:ea typeface="Palatino Linotype" charset="0"/>
                <a:cs typeface="Palatino Linotype" charset="0"/>
              </a:rPr>
              <a:t>x (Racial/Ethnic) x (Spiritual) x (Sexual) </a:t>
            </a:r>
          </a:p>
        </p:txBody>
      </p:sp>
      <p:sp>
        <p:nvSpPr>
          <p:cNvPr id="15" name="Rectangle 14"/>
          <p:cNvSpPr/>
          <p:nvPr/>
        </p:nvSpPr>
        <p:spPr>
          <a:xfrm>
            <a:off x="786773" y="217165"/>
            <a:ext cx="903456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Non-Cognitive Domain</a:t>
            </a:r>
          </a:p>
        </p:txBody>
      </p:sp>
    </p:spTree>
    <p:custDataLst>
      <p:tags r:id="rId1"/>
    </p:custDataLst>
    <p:extLst>
      <p:ext uri="{BB962C8B-B14F-4D97-AF65-F5344CB8AC3E}">
        <p14:creationId xmlns:p14="http://schemas.microsoft.com/office/powerpoint/2010/main" val="165476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64106" y="1760838"/>
            <a:ext cx="8301789" cy="2835226"/>
          </a:xfrm>
          <a:prstGeom prst="wedgeRoundRectCallout">
            <a:avLst>
              <a:gd name="adj1" fmla="val 40289"/>
              <a:gd name="adj2" fmla="val 31753"/>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endParaRPr lang="en-US" sz="2800" b="1">
              <a:solidFill>
                <a:srgbClr val="FF0000"/>
              </a:solidFill>
              <a:latin typeface="Palatino Linotype" charset="0"/>
              <a:ea typeface="Palatino Linotype" charset="0"/>
              <a:cs typeface="Palatino Linotype" charset="0"/>
            </a:endParaRPr>
          </a:p>
        </p:txBody>
      </p:sp>
      <p:sp>
        <p:nvSpPr>
          <p:cNvPr id="8" name="Rectangle 7"/>
          <p:cNvSpPr/>
          <p:nvPr/>
        </p:nvSpPr>
        <p:spPr>
          <a:xfrm>
            <a:off x="1771247" y="1977445"/>
            <a:ext cx="7668792" cy="2246769"/>
          </a:xfrm>
          <a:prstGeom prst="rect">
            <a:avLst/>
          </a:prstGeom>
        </p:spPr>
        <p:txBody>
          <a:bodyPr wrap="square">
            <a:spAutoFit/>
          </a:bodyPr>
          <a:lstStyle/>
          <a:p>
            <a:pPr defTabSz="457200"/>
            <a:r>
              <a:rPr lang="en-US" sz="2800" b="1" dirty="0">
                <a:solidFill>
                  <a:prstClr val="white"/>
                </a:solidFill>
                <a:latin typeface="Palatino Linotype" charset="0"/>
                <a:ea typeface="Palatino Linotype" charset="0"/>
                <a:cs typeface="Palatino Linotype" charset="0"/>
              </a:rPr>
              <a:t>“What kind of man has two kids and quits working so he can go and read poetry at some damn college?”</a:t>
            </a:r>
            <a:r>
              <a:rPr lang="en-US" sz="2800" dirty="0">
                <a:solidFill>
                  <a:prstClr val="white"/>
                </a:solidFill>
                <a:latin typeface="Palatino Linotype" charset="0"/>
                <a:ea typeface="Palatino Linotype" charset="0"/>
                <a:cs typeface="Palatino Linotype" charset="0"/>
              </a:rPr>
              <a:t> </a:t>
            </a:r>
          </a:p>
          <a:p>
            <a:pPr algn="r" defTabSz="457200"/>
            <a:endParaRPr lang="en-US" sz="2800" b="1" dirty="0">
              <a:solidFill>
                <a:prstClr val="white"/>
              </a:solidFill>
              <a:latin typeface="Palatino Linotype" charset="0"/>
              <a:ea typeface="Palatino Linotype" charset="0"/>
              <a:cs typeface="Palatino Linotype" charset="0"/>
            </a:endParaRPr>
          </a:p>
          <a:p>
            <a:pPr algn="r" defTabSz="457200"/>
            <a:r>
              <a:rPr lang="en-US" sz="2800" b="1" dirty="0">
                <a:solidFill>
                  <a:prstClr val="white"/>
                </a:solidFill>
                <a:latin typeface="Palatino Linotype" charset="0"/>
                <a:ea typeface="Palatino Linotype" charset="0"/>
                <a:cs typeface="Palatino Linotype" charset="0"/>
              </a:rPr>
              <a:t>(Harris &amp; Harper, 2008)</a:t>
            </a:r>
          </a:p>
        </p:txBody>
      </p:sp>
      <p:sp>
        <p:nvSpPr>
          <p:cNvPr id="13" name="Rectangle 12"/>
          <p:cNvSpPr/>
          <p:nvPr/>
        </p:nvSpPr>
        <p:spPr>
          <a:xfrm>
            <a:off x="786773" y="217165"/>
            <a:ext cx="9034560" cy="769441"/>
          </a:xfrm>
          <a:prstGeom prst="rect">
            <a:avLst/>
          </a:prstGeom>
        </p:spPr>
        <p:txBody>
          <a:bodyPr wrap="square">
            <a:spAutoFit/>
          </a:bodyPr>
          <a:lstStyle/>
          <a:p>
            <a:pPr defTabSz="1219139">
              <a:spcBef>
                <a:spcPct val="0"/>
              </a:spcBef>
            </a:pPr>
            <a:r>
              <a:rPr lang="en-US" sz="4400" b="1">
                <a:latin typeface="Palatino Linotype" charset="0"/>
                <a:ea typeface="Palatino Linotype" charset="0"/>
                <a:cs typeface="Palatino Linotype" charset="0"/>
              </a:rPr>
              <a:t>Non-Cognitive Domain (Identity)</a:t>
            </a:r>
            <a:endParaRPr lang="en-US" sz="4400" b="1" dirty="0">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46837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958" y="1052951"/>
            <a:ext cx="8783910" cy="707886"/>
          </a:xfrm>
          <a:prstGeom prst="rect">
            <a:avLst/>
          </a:prstGeom>
        </p:spPr>
        <p:txBody>
          <a:bodyPr wrap="square">
            <a:spAutoFit/>
          </a:bodyPr>
          <a:lstStyle/>
          <a:p>
            <a:endParaRPr lang="en-US" sz="4000" b="1" dirty="0">
              <a:latin typeface="Palatino Linotype" charset="0"/>
              <a:ea typeface="Palatino Linotype" charset="0"/>
              <a:cs typeface="Palatino Linotype" charset="0"/>
            </a:endParaRPr>
          </a:p>
        </p:txBody>
      </p:sp>
      <p:sp>
        <p:nvSpPr>
          <p:cNvPr id="8" name="Rectangle 7"/>
          <p:cNvSpPr/>
          <p:nvPr/>
        </p:nvSpPr>
        <p:spPr>
          <a:xfrm>
            <a:off x="1771247" y="1977445"/>
            <a:ext cx="7668792" cy="2246769"/>
          </a:xfrm>
          <a:prstGeom prst="rect">
            <a:avLst/>
          </a:prstGeom>
        </p:spPr>
        <p:txBody>
          <a:bodyPr wrap="square">
            <a:spAutoFit/>
          </a:bodyPr>
          <a:lstStyle/>
          <a:p>
            <a:pPr defTabSz="457200"/>
            <a:r>
              <a:rPr lang="en-US" sz="2800" b="1" dirty="0">
                <a:solidFill>
                  <a:prstClr val="white"/>
                </a:solidFill>
                <a:latin typeface="Palatino Linotype" charset="0"/>
                <a:ea typeface="Palatino Linotype" charset="0"/>
                <a:cs typeface="Palatino Linotype" charset="0"/>
              </a:rPr>
              <a:t>“What kind of man has two kids and quits working so he can go and read poetry at some damn college?”</a:t>
            </a:r>
            <a:r>
              <a:rPr lang="en-US" sz="2800" dirty="0">
                <a:solidFill>
                  <a:prstClr val="white"/>
                </a:solidFill>
                <a:latin typeface="Palatino Linotype" charset="0"/>
                <a:ea typeface="Palatino Linotype" charset="0"/>
                <a:cs typeface="Palatino Linotype" charset="0"/>
              </a:rPr>
              <a:t> </a:t>
            </a:r>
          </a:p>
          <a:p>
            <a:pPr algn="r" defTabSz="457200"/>
            <a:endParaRPr lang="en-US" sz="2800" b="1" dirty="0">
              <a:solidFill>
                <a:prstClr val="white"/>
              </a:solidFill>
              <a:latin typeface="Palatino Linotype" charset="0"/>
              <a:ea typeface="Palatino Linotype" charset="0"/>
              <a:cs typeface="Palatino Linotype" charset="0"/>
            </a:endParaRPr>
          </a:p>
          <a:p>
            <a:pPr algn="r" defTabSz="457200"/>
            <a:r>
              <a:rPr lang="en-US" sz="2800" b="1" dirty="0">
                <a:solidFill>
                  <a:prstClr val="white"/>
                </a:solidFill>
                <a:latin typeface="Palatino Linotype" charset="0"/>
                <a:ea typeface="Palatino Linotype" charset="0"/>
                <a:cs typeface="Palatino Linotype" charset="0"/>
              </a:rPr>
              <a:t>(Harris &amp; Harper, 2008)</a:t>
            </a:r>
          </a:p>
        </p:txBody>
      </p:sp>
      <p:grpSp>
        <p:nvGrpSpPr>
          <p:cNvPr id="6" name="Group 5"/>
          <p:cNvGrpSpPr/>
          <p:nvPr/>
        </p:nvGrpSpPr>
        <p:grpSpPr>
          <a:xfrm flipV="1">
            <a:off x="295582" y="1405929"/>
            <a:ext cx="6159809" cy="3972066"/>
            <a:chOff x="923517" y="5280573"/>
            <a:chExt cx="6578526" cy="829440"/>
          </a:xfrm>
        </p:grpSpPr>
        <p:sp>
          <p:nvSpPr>
            <p:cNvPr id="7" name="TextBox 6"/>
            <p:cNvSpPr txBox="1"/>
            <p:nvPr/>
          </p:nvSpPr>
          <p:spPr>
            <a:xfrm>
              <a:off x="1135499" y="5294410"/>
              <a:ext cx="6366544" cy="146002"/>
            </a:xfrm>
            <a:prstGeom prst="rect">
              <a:avLst/>
            </a:prstGeom>
            <a:noFill/>
            <a:ln>
              <a:noFill/>
            </a:ln>
          </p:spPr>
          <p:txBody>
            <a:bodyPr wrap="square" rtlCol="0">
              <a:spAutoFit/>
            </a:bodyPr>
            <a:lstStyle/>
            <a:p>
              <a:pPr defTabSz="457200"/>
              <a:endParaRPr lang="en-US" sz="2800" b="1" dirty="0">
                <a:solidFill>
                  <a:srgbClr val="FF0000"/>
                </a:solidFill>
                <a:latin typeface="Palatino Linotype" charset="0"/>
                <a:ea typeface="Palatino Linotype" charset="0"/>
                <a:cs typeface="Palatino Linotype" charset="0"/>
              </a:endParaRPr>
            </a:p>
          </p:txBody>
        </p:sp>
        <p:sp>
          <p:nvSpPr>
            <p:cNvPr id="9" name="Rounded Rectangular Callout 8"/>
            <p:cNvSpPr/>
            <p:nvPr/>
          </p:nvSpPr>
          <p:spPr>
            <a:xfrm>
              <a:off x="923517" y="5280573"/>
              <a:ext cx="6445877" cy="829440"/>
            </a:xfrm>
            <a:prstGeom prst="wedgeRoundRectCallout">
              <a:avLst>
                <a:gd name="adj1" fmla="val 30467"/>
                <a:gd name="adj2" fmla="val -45099"/>
                <a:gd name="adj3" fmla="val 16667"/>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endParaRPr lang="en-US" sz="2800" b="1">
                <a:solidFill>
                  <a:srgbClr val="FF0000"/>
                </a:solidFill>
                <a:latin typeface="Palatino Linotype" charset="0"/>
                <a:ea typeface="Palatino Linotype" charset="0"/>
                <a:cs typeface="Palatino Linotype" charset="0"/>
              </a:endParaRPr>
            </a:p>
          </p:txBody>
        </p:sp>
      </p:grpSp>
      <p:sp>
        <p:nvSpPr>
          <p:cNvPr id="10" name="Rectangle 9"/>
          <p:cNvSpPr/>
          <p:nvPr/>
        </p:nvSpPr>
        <p:spPr>
          <a:xfrm>
            <a:off x="491873" y="1561567"/>
            <a:ext cx="5450264" cy="3816429"/>
          </a:xfrm>
          <a:prstGeom prst="rect">
            <a:avLst/>
          </a:prstGeom>
        </p:spPr>
        <p:txBody>
          <a:bodyPr wrap="square">
            <a:spAutoFit/>
          </a:bodyPr>
          <a:lstStyle/>
          <a:p>
            <a:pPr defTabSz="457200"/>
            <a:r>
              <a:rPr lang="en-US" sz="2200" b="1" dirty="0">
                <a:solidFill>
                  <a:prstClr val="white"/>
                </a:solidFill>
                <a:latin typeface="Palatino Linotype" charset="0"/>
                <a:ea typeface="Palatino Linotype" charset="0"/>
                <a:cs typeface="Palatino Linotype" charset="0"/>
              </a:rPr>
              <a:t>“It also comes from a sense of pride. You know, you’re always taught to be a man, and you’re proud.  And, if you fall, if you stumble, then that’s your own fault. You don’t bring anybody down with you. You don’t ask for help because it’s your doing. You shouldn’t have to ask anybody for help, and so it’s just that sense of pride that carriers over – that in  the end, makes you fail.”</a:t>
            </a:r>
          </a:p>
          <a:p>
            <a:pPr algn="r" defTabSz="457200"/>
            <a:r>
              <a:rPr lang="en-US" sz="2200" b="1" dirty="0">
                <a:solidFill>
                  <a:prstClr val="white"/>
                </a:solidFill>
                <a:latin typeface="Palatino Linotype" charset="0"/>
                <a:ea typeface="Palatino Linotype" charset="0"/>
                <a:cs typeface="Palatino Linotype" charset="0"/>
              </a:rPr>
              <a:t>(Saenz et al., 2013)</a:t>
            </a:r>
          </a:p>
        </p:txBody>
      </p:sp>
      <p:sp>
        <p:nvSpPr>
          <p:cNvPr id="11" name="Rectangle 10"/>
          <p:cNvSpPr/>
          <p:nvPr/>
        </p:nvSpPr>
        <p:spPr>
          <a:xfrm>
            <a:off x="786773" y="217165"/>
            <a:ext cx="9034560" cy="769441"/>
          </a:xfrm>
          <a:prstGeom prst="rect">
            <a:avLst/>
          </a:prstGeom>
        </p:spPr>
        <p:txBody>
          <a:bodyPr wrap="square">
            <a:spAutoFit/>
          </a:bodyPr>
          <a:lstStyle/>
          <a:p>
            <a:pPr defTabSz="1219139">
              <a:spcBef>
                <a:spcPct val="0"/>
              </a:spcBef>
            </a:pPr>
            <a:r>
              <a:rPr lang="en-US" sz="4400" b="1">
                <a:latin typeface="Palatino Linotype" charset="0"/>
                <a:ea typeface="Palatino Linotype" charset="0"/>
                <a:cs typeface="Palatino Linotype" charset="0"/>
              </a:rPr>
              <a:t>Non-Cognitive Domain (Identity)</a:t>
            </a:r>
            <a:endParaRPr lang="en-US" sz="4400" b="1" dirty="0">
              <a:latin typeface="Palatino Linotype" charset="0"/>
              <a:ea typeface="Palatino Linotype" charset="0"/>
              <a:cs typeface="Palatino Linotype" charset="0"/>
            </a:endParaRPr>
          </a:p>
        </p:txBody>
      </p:sp>
      <p:sp>
        <p:nvSpPr>
          <p:cNvPr id="12" name="Rounded Rectangular Callout 14"/>
          <p:cNvSpPr/>
          <p:nvPr/>
        </p:nvSpPr>
        <p:spPr>
          <a:xfrm>
            <a:off x="7032328" y="1486335"/>
            <a:ext cx="4995080" cy="3918524"/>
          </a:xfrm>
          <a:prstGeom prst="wedgeRoundRectCallout">
            <a:avLst>
              <a:gd name="adj1" fmla="val 53203"/>
              <a:gd name="adj2" fmla="val 7433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fontAlgn="base"/>
            <a:r>
              <a:rPr lang="en-US" sz="2200" b="1" dirty="0">
                <a:latin typeface="Times New Roman" panose="02020603050405020304" pitchFamily="18" charset="0"/>
                <a:cs typeface="Times New Roman" panose="02020603050405020304" pitchFamily="18" charset="0"/>
              </a:rPr>
              <a:t>“When I want help, I usually don’t ask for help… I'm more like I'll find it myself. And sometimes finding it yourself doesn't help you that much. You're in the same spot you were. So, I mean, I can, I find myself taking longer to figure out things than a kid that would ask questions. And that's one of the things that affects </a:t>
            </a:r>
            <a:r>
              <a:rPr lang="en-US" sz="2200" b="1" dirty="0" smtClean="0">
                <a:latin typeface="Times New Roman" panose="02020603050405020304" pitchFamily="18" charset="0"/>
                <a:cs typeface="Times New Roman" panose="02020603050405020304" pitchFamily="18" charset="0"/>
              </a:rPr>
              <a:t>me.” </a:t>
            </a:r>
          </a:p>
          <a:p>
            <a:pPr fontAlgn="base"/>
            <a:endParaRPr lang="en-US" sz="2200" b="1" dirty="0">
              <a:latin typeface="Times New Roman" panose="02020603050405020304" pitchFamily="18" charset="0"/>
              <a:cs typeface="Times New Roman" panose="02020603050405020304" pitchFamily="18" charset="0"/>
            </a:endParaRPr>
          </a:p>
          <a:p>
            <a:pPr algn="r" fontAlgn="base"/>
            <a:r>
              <a:rPr lang="en-US" sz="2200" b="1" dirty="0" smtClean="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Wood, 2010)</a:t>
            </a:r>
            <a:endParaRPr lang="en-US" sz="2200" b="1" dirty="0">
              <a:solidFill>
                <a:schemeClr val="bg1"/>
              </a:solidFill>
            </a:endParaRPr>
          </a:p>
        </p:txBody>
      </p:sp>
    </p:spTree>
    <p:custDataLst>
      <p:tags r:id="rId1"/>
    </p:custDataLst>
    <p:extLst>
      <p:ext uri="{BB962C8B-B14F-4D97-AF65-F5344CB8AC3E}">
        <p14:creationId xmlns:p14="http://schemas.microsoft.com/office/powerpoint/2010/main" val="101570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155" y="335934"/>
            <a:ext cx="11294698" cy="597559"/>
          </a:xfrm>
        </p:spPr>
        <p:txBody>
          <a:bodyPr/>
          <a:lstStyle/>
          <a:p>
            <a:r>
              <a:rPr lang="en-US" b="1" dirty="0">
                <a:solidFill>
                  <a:schemeClr val="tx1"/>
                </a:solidFill>
                <a:latin typeface="Palatino Linotype" panose="02040502050505030304" pitchFamily="18" charset="0"/>
                <a:cs typeface="Times New Roman" panose="02020603050405020304" pitchFamily="18" charset="0"/>
              </a:rPr>
              <a:t>Overview</a:t>
            </a:r>
            <a:endParaRPr lang="en-SG" b="1" dirty="0">
              <a:solidFill>
                <a:schemeClr val="tx1"/>
              </a:solidFill>
              <a:latin typeface="Palatino Linotype" panose="02040502050505030304" pitchFamily="18" charset="0"/>
            </a:endParaRPr>
          </a:p>
        </p:txBody>
      </p:sp>
      <p:sp>
        <p:nvSpPr>
          <p:cNvPr id="11" name="TextBox 10"/>
          <p:cNvSpPr txBox="1"/>
          <p:nvPr/>
        </p:nvSpPr>
        <p:spPr>
          <a:xfrm>
            <a:off x="769334" y="1804713"/>
            <a:ext cx="5134704" cy="3724096"/>
          </a:xfrm>
          <a:prstGeom prst="rect">
            <a:avLst/>
          </a:prstGeom>
          <a:noFill/>
          <a:effectLst/>
        </p:spPr>
        <p:txBody>
          <a:bodyPr wrap="square" rtlCol="0">
            <a:spAutoFit/>
          </a:bodyPr>
          <a:lstStyle/>
          <a:p>
            <a:pPr marL="285750" indent="-285750" defTabSz="609448">
              <a:spcBef>
                <a:spcPct val="20000"/>
              </a:spcBef>
              <a:buFont typeface="Arial" panose="020B0604020202020204" pitchFamily="34" charset="0"/>
              <a:buChar char="•"/>
              <a:defRPr/>
            </a:pPr>
            <a:r>
              <a:rPr lang="en-US" sz="2000" kern="0" dirty="0">
                <a:solidFill>
                  <a:sysClr val="windowText" lastClr="000000"/>
                </a:solidFill>
                <a:latin typeface="Times New Roman" panose="02020603050405020304" pitchFamily="18" charset="0"/>
                <a:cs typeface="Times New Roman" panose="02020603050405020304" pitchFamily="18" charset="0"/>
              </a:rPr>
              <a:t>Highlight national trends and issues that impact student success outcomes for </a:t>
            </a:r>
            <a:r>
              <a:rPr lang="en-US" sz="2000" kern="0" dirty="0" smtClean="0">
                <a:solidFill>
                  <a:sysClr val="windowText" lastClr="000000"/>
                </a:solidFill>
                <a:latin typeface="Times New Roman" panose="02020603050405020304" pitchFamily="18" charset="0"/>
                <a:cs typeface="Times New Roman" panose="02020603050405020304" pitchFamily="18" charset="0"/>
              </a:rPr>
              <a:t>men of color in </a:t>
            </a:r>
            <a:r>
              <a:rPr lang="en-US" sz="2000" kern="0" dirty="0">
                <a:solidFill>
                  <a:sysClr val="windowText" lastClr="000000"/>
                </a:solidFill>
                <a:latin typeface="Times New Roman" panose="02020603050405020304" pitchFamily="18" charset="0"/>
                <a:cs typeface="Times New Roman" panose="02020603050405020304" pitchFamily="18" charset="0"/>
              </a:rPr>
              <a:t>community colleges</a:t>
            </a:r>
          </a:p>
          <a:p>
            <a:pPr marL="285750" lvl="0" indent="-285750" defTabSz="609448">
              <a:spcBef>
                <a:spcPct val="20000"/>
              </a:spcBef>
              <a:buFont typeface="Arial" panose="020B0604020202020204" pitchFamily="34" charset="0"/>
              <a:buChar char="•"/>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a:p>
            <a:pPr marL="285750" lvl="0" indent="-285750" defTabSz="609448">
              <a:spcBef>
                <a:spcPct val="20000"/>
              </a:spcBef>
              <a:buFont typeface="Arial" panose="020B0604020202020204" pitchFamily="34" charset="0"/>
              <a:buChar char="•"/>
              <a:defRPr/>
            </a:pPr>
            <a:r>
              <a:rPr lang="en-US" sz="2000" kern="0" dirty="0">
                <a:solidFill>
                  <a:sysClr val="windowText" lastClr="000000"/>
                </a:solidFill>
                <a:latin typeface="Times New Roman" panose="02020603050405020304" pitchFamily="18" charset="0"/>
                <a:cs typeface="Times New Roman" panose="02020603050405020304" pitchFamily="18" charset="0"/>
              </a:rPr>
              <a:t>Discuss the convergence of gender and racial identities and how it shapes educational experiences and outcomes for </a:t>
            </a:r>
            <a:r>
              <a:rPr lang="en-US" sz="2000" kern="0" dirty="0" smtClean="0">
                <a:solidFill>
                  <a:sysClr val="windowText" lastClr="000000"/>
                </a:solidFill>
                <a:latin typeface="Times New Roman" panose="02020603050405020304" pitchFamily="18" charset="0"/>
                <a:cs typeface="Times New Roman" panose="02020603050405020304" pitchFamily="18" charset="0"/>
              </a:rPr>
              <a:t>men of color</a:t>
            </a:r>
            <a:endParaRPr lang="en-US" sz="2000" kern="0" dirty="0">
              <a:solidFill>
                <a:sysClr val="windowText" lastClr="000000"/>
              </a:solidFill>
              <a:latin typeface="Times New Roman" panose="02020603050405020304" pitchFamily="18" charset="0"/>
              <a:cs typeface="Times New Roman" panose="02020603050405020304" pitchFamily="18" charset="0"/>
            </a:endParaRPr>
          </a:p>
          <a:p>
            <a:pPr marL="285750" lvl="0" indent="-285750" defTabSz="609448">
              <a:spcBef>
                <a:spcPct val="20000"/>
              </a:spcBef>
              <a:buFont typeface="Arial" panose="020B0604020202020204" pitchFamily="34" charset="0"/>
              <a:buChar char="•"/>
              <a:defRPr/>
            </a:pPr>
            <a:endParaRPr lang="en-US" sz="2000" kern="0" dirty="0">
              <a:solidFill>
                <a:sysClr val="windowText" lastClr="000000"/>
              </a:solidFill>
              <a:latin typeface="Times New Roman" panose="02020603050405020304" pitchFamily="18" charset="0"/>
              <a:cs typeface="Times New Roman" panose="02020603050405020304" pitchFamily="18" charset="0"/>
            </a:endParaRPr>
          </a:p>
          <a:p>
            <a:pPr marL="285750" indent="-285750" defTabSz="609448">
              <a:spcBef>
                <a:spcPct val="20000"/>
              </a:spcBef>
              <a:buFont typeface="Arial" panose="020B0604020202020204" pitchFamily="34" charset="0"/>
              <a:buChar char="•"/>
              <a:defRPr/>
            </a:pPr>
            <a:r>
              <a:rPr lang="en-US" sz="2000" kern="0" dirty="0">
                <a:solidFill>
                  <a:sysClr val="windowText" lastClr="000000"/>
                </a:solidFill>
                <a:latin typeface="Times New Roman" panose="02020603050405020304" pitchFamily="18" charset="0"/>
                <a:cs typeface="Times New Roman" panose="02020603050405020304" pitchFamily="18" charset="0"/>
              </a:rPr>
              <a:t>Present high-impact institutional practices to redress outcome disparities for </a:t>
            </a:r>
            <a:r>
              <a:rPr lang="en-US" sz="2000" kern="0" dirty="0" smtClean="0">
                <a:solidFill>
                  <a:sysClr val="windowText" lastClr="000000"/>
                </a:solidFill>
                <a:latin typeface="Times New Roman" panose="02020603050405020304" pitchFamily="18" charset="0"/>
                <a:cs typeface="Times New Roman" panose="02020603050405020304" pitchFamily="18" charset="0"/>
              </a:rPr>
              <a:t>men of color </a:t>
            </a:r>
            <a:r>
              <a:rPr lang="en-US" sz="2000" kern="0" dirty="0">
                <a:solidFill>
                  <a:sysClr val="windowText" lastClr="000000"/>
                </a:solidFill>
                <a:latin typeface="Times New Roman" panose="02020603050405020304" pitchFamily="18" charset="0"/>
                <a:cs typeface="Times New Roman" panose="02020603050405020304" pitchFamily="18" charset="0"/>
              </a:rPr>
              <a:t>in community colleges</a:t>
            </a:r>
          </a:p>
        </p:txBody>
      </p:sp>
      <p:pic>
        <p:nvPicPr>
          <p:cNvPr id="7" name="Picture 6" descr="slide9_divider.png"/>
          <p:cNvPicPr>
            <a:picLocks noChangeAspect="1"/>
          </p:cNvPicPr>
          <p:nvPr/>
        </p:nvPicPr>
        <p:blipFill>
          <a:blip r:embed="rId3" cstate="print"/>
          <a:stretch>
            <a:fillRect/>
          </a:stretch>
        </p:blipFill>
        <p:spPr>
          <a:xfrm>
            <a:off x="6013476" y="1823938"/>
            <a:ext cx="82525" cy="3332721"/>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33069" y="1914056"/>
            <a:ext cx="5394484" cy="3600479"/>
          </a:xfrm>
          <a:prstGeom prst="rect">
            <a:avLst/>
          </a:prstGeom>
        </p:spPr>
      </p:pic>
    </p:spTree>
    <p:custDataLst>
      <p:tags r:id="rId1"/>
    </p:custDataLst>
    <p:extLst>
      <p:ext uri="{BB962C8B-B14F-4D97-AF65-F5344CB8AC3E}">
        <p14:creationId xmlns:p14="http://schemas.microsoft.com/office/powerpoint/2010/main" val="34131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1000"/>
                                        <p:tgtEl>
                                          <p:spTgt spid="11">
                                            <p:txEl>
                                              <p:pRg st="4" end="4"/>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147" y="348041"/>
            <a:ext cx="8783910" cy="707886"/>
          </a:xfrm>
          <a:prstGeom prst="rect">
            <a:avLst/>
          </a:prstGeom>
        </p:spPr>
        <p:txBody>
          <a:bodyPr wrap="square">
            <a:spAutoFit/>
          </a:bodyPr>
          <a:lstStyle/>
          <a:p>
            <a:endParaRPr lang="en-US" sz="4000" b="1" dirty="0">
              <a:latin typeface="Palatino Linotype" charset="0"/>
              <a:ea typeface="Palatino Linotype" charset="0"/>
              <a:cs typeface="Palatino Linotype" charset="0"/>
            </a:endParaRPr>
          </a:p>
        </p:txBody>
      </p:sp>
      <p:sp>
        <p:nvSpPr>
          <p:cNvPr id="10" name="Rectangle 9"/>
          <p:cNvSpPr/>
          <p:nvPr/>
        </p:nvSpPr>
        <p:spPr>
          <a:xfrm>
            <a:off x="1401844" y="3663118"/>
            <a:ext cx="4046288" cy="2308324"/>
          </a:xfrm>
          <a:prstGeom prst="rect">
            <a:avLst/>
          </a:prstGeom>
        </p:spPr>
        <p:txBody>
          <a:bodyPr wrap="square">
            <a:spAutoFit/>
          </a:bodyPr>
          <a:lstStyle/>
          <a:p>
            <a:pPr defTabSz="457200"/>
            <a:r>
              <a:rPr lang="en-US" b="1" dirty="0">
                <a:solidFill>
                  <a:prstClr val="white"/>
                </a:solidFill>
              </a:rPr>
              <a:t>“I have to take 3 buses to get to school. Transportation is a real concern. If I miss one bus, or one bus runs late, it means that I don’t make it to class on time. Yeah, I spend like an hour, sometimes an hour and a half just getting to school.” </a:t>
            </a:r>
          </a:p>
        </p:txBody>
      </p:sp>
      <p:sp>
        <p:nvSpPr>
          <p:cNvPr id="15" name="Rectangle 14"/>
          <p:cNvSpPr/>
          <p:nvPr/>
        </p:nvSpPr>
        <p:spPr>
          <a:xfrm>
            <a:off x="786773" y="21716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Academic</a:t>
            </a:r>
            <a:r>
              <a:rPr lang="en-US" sz="4400" b="1" dirty="0">
                <a:solidFill>
                  <a:prstClr val="black"/>
                </a:solidFill>
                <a:latin typeface="Palatino Linotype" charset="0"/>
                <a:ea typeface="Palatino Linotype" charset="0"/>
                <a:cs typeface="Palatino Linotype" charset="0"/>
              </a:rPr>
              <a:t> </a:t>
            </a:r>
            <a:r>
              <a:rPr lang="en-US" sz="4400" b="1" dirty="0" smtClean="0">
                <a:latin typeface="Palatino Linotype" charset="0"/>
                <a:ea typeface="Palatino Linotype" charset="0"/>
                <a:cs typeface="Palatino Linotype" charset="0"/>
              </a:rPr>
              <a:t>Domain</a:t>
            </a:r>
            <a:endParaRPr lang="en-US" sz="4400" b="1" dirty="0">
              <a:latin typeface="Palatino Linotype" charset="0"/>
              <a:ea typeface="Palatino Linotype" charset="0"/>
              <a:cs typeface="Palatino Linotype" charset="0"/>
            </a:endParaRPr>
          </a:p>
        </p:txBody>
      </p:sp>
      <p:sp>
        <p:nvSpPr>
          <p:cNvPr id="6" name="Rectangle 4"/>
          <p:cNvSpPr>
            <a:spLocks noChangeArrowheads="1"/>
          </p:cNvSpPr>
          <p:nvPr/>
        </p:nvSpPr>
        <p:spPr bwMode="auto">
          <a:xfrm>
            <a:off x="2977979" y="1927499"/>
            <a:ext cx="5918886" cy="3188197"/>
          </a:xfrm>
          <a:prstGeom prst="rect">
            <a:avLst/>
          </a:prstGeom>
          <a:solidFill>
            <a:srgbClr val="FFFFFF"/>
          </a:solidFill>
          <a:ln w="25400">
            <a:solidFill>
              <a:schemeClr val="tx1"/>
            </a:solidFill>
            <a:miter lim="800000"/>
            <a:headEnd/>
            <a:tailEnd/>
          </a:ln>
        </p:spPr>
        <p:txBody>
          <a:bodyPr/>
          <a:lstStyle/>
          <a:p>
            <a:pPr algn="ctr" defTabSz="457200"/>
            <a:r>
              <a:rPr lang="en-US" sz="2800" b="1" dirty="0">
                <a:solidFill>
                  <a:prstClr val="black"/>
                </a:solidFill>
                <a:latin typeface="Palatino Linotype" charset="0"/>
                <a:ea typeface="Palatino Linotype" charset="0"/>
                <a:cs typeface="Palatino Linotype" charset="0"/>
              </a:rPr>
              <a:t>Academic Domain</a:t>
            </a:r>
          </a:p>
          <a:p>
            <a:pPr algn="ctr"/>
            <a:endParaRPr lang="en-US" sz="200" b="1" dirty="0">
              <a:latin typeface="Times New Roman" pitchFamily="18" charset="0"/>
              <a:cs typeface="Times New Roman" pitchFamily="18" charset="0"/>
            </a:endParaRPr>
          </a:p>
          <a:p>
            <a:pPr marL="171450" indent="-171450">
              <a:buFont typeface="Arial" panose="020B0604020202020204" pitchFamily="34" charset="0"/>
              <a:buChar char="•"/>
            </a:pPr>
            <a:endParaRPr lang="en-US" sz="2800" b="1" dirty="0" smtClean="0">
              <a:solidFill>
                <a:prstClr val="black"/>
              </a:solidFill>
              <a:latin typeface="Palatino Linotype" charset="0"/>
              <a:ea typeface="Palatino Linotype" charset="0"/>
              <a:cs typeface="Palatino Linotype" charset="0"/>
            </a:endParaRPr>
          </a:p>
          <a:p>
            <a:pPr marL="171450" indent="-171450">
              <a:buFont typeface="Arial" panose="020B0604020202020204" pitchFamily="34" charset="0"/>
              <a:buChar char="•"/>
            </a:pPr>
            <a:r>
              <a:rPr lang="en-US" sz="2800" b="1" dirty="0">
                <a:solidFill>
                  <a:srgbClr val="C00000"/>
                </a:solidFill>
                <a:latin typeface="Palatino Linotype" charset="0"/>
                <a:ea typeface="Palatino Linotype" charset="0"/>
                <a:cs typeface="Palatino Linotype" charset="0"/>
              </a:rPr>
              <a:t>Faculty-Student Interaction</a:t>
            </a:r>
          </a:p>
          <a:p>
            <a:pPr marL="171450" indent="-17145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Academic Service Use</a:t>
            </a:r>
          </a:p>
          <a:p>
            <a:pPr marL="171450" indent="-17145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Commitment to Course of Study</a:t>
            </a:r>
          </a:p>
        </p:txBody>
      </p:sp>
    </p:spTree>
    <p:custDataLst>
      <p:tags r:id="rId1"/>
    </p:custDataLst>
    <p:extLst>
      <p:ext uri="{BB962C8B-B14F-4D97-AF65-F5344CB8AC3E}">
        <p14:creationId xmlns:p14="http://schemas.microsoft.com/office/powerpoint/2010/main" val="172442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rot="10800000">
            <a:off x="783061" y="1297459"/>
            <a:ext cx="9094573" cy="1927653"/>
          </a:xfrm>
          <a:prstGeom prst="wedgeRoundRectCallout">
            <a:avLst>
              <a:gd name="adj1" fmla="val 30861"/>
              <a:gd name="adj2" fmla="val 42148"/>
              <a:gd name="adj3" fmla="val 1666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defTabSz="457200"/>
            <a:endParaRPr lang="en-US" sz="2800" b="1">
              <a:solidFill>
                <a:srgbClr val="FF0000"/>
              </a:solidFill>
              <a:latin typeface="Palatino Linotype" charset="0"/>
              <a:ea typeface="Palatino Linotype" charset="0"/>
              <a:cs typeface="Palatino Linotype" charset="0"/>
            </a:endParaRPr>
          </a:p>
        </p:txBody>
      </p:sp>
      <p:sp>
        <p:nvSpPr>
          <p:cNvPr id="7" name="Rectangle 6"/>
          <p:cNvSpPr/>
          <p:nvPr/>
        </p:nvSpPr>
        <p:spPr>
          <a:xfrm>
            <a:off x="959767" y="1502802"/>
            <a:ext cx="8738646" cy="15765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buSzPct val="25000"/>
            </a:pPr>
            <a:r>
              <a:rPr lang="en-US" sz="2400" b="1" dirty="0">
                <a:solidFill>
                  <a:schemeClr val="bg1"/>
                </a:solidFill>
                <a:latin typeface="Times New Roman" panose="02020603050405020304" pitchFamily="18" charset="0"/>
                <a:cs typeface="Times New Roman" panose="02020603050405020304" pitchFamily="18" charset="0"/>
                <a:sym typeface="Calibri"/>
              </a:rPr>
              <a:t>“. . . . the professor </a:t>
            </a:r>
            <a:r>
              <a:rPr lang="en-US" sz="2400" b="1" dirty="0" smtClean="0">
                <a:solidFill>
                  <a:schemeClr val="bg1"/>
                </a:solidFill>
                <a:latin typeface="Times New Roman" panose="02020603050405020304" pitchFamily="18" charset="0"/>
                <a:cs typeface="Times New Roman" panose="02020603050405020304" pitchFamily="18" charset="0"/>
                <a:sym typeface="Calibri"/>
              </a:rPr>
              <a:t>made </a:t>
            </a:r>
            <a:r>
              <a:rPr lang="en-US" sz="2400" b="1" dirty="0">
                <a:solidFill>
                  <a:schemeClr val="bg1"/>
                </a:solidFill>
                <a:latin typeface="Times New Roman" panose="02020603050405020304" pitchFamily="18" charset="0"/>
                <a:cs typeface="Times New Roman" panose="02020603050405020304" pitchFamily="18" charset="0"/>
                <a:sym typeface="Calibri"/>
              </a:rPr>
              <a:t>us take ownership of the knowledge that was given out, and it wasn't two hours of just </a:t>
            </a:r>
            <a:r>
              <a:rPr lang="en-US" sz="2400" b="1" dirty="0" smtClean="0">
                <a:solidFill>
                  <a:schemeClr val="bg1"/>
                </a:solidFill>
                <a:latin typeface="Times New Roman" panose="02020603050405020304" pitchFamily="18" charset="0"/>
                <a:cs typeface="Times New Roman" panose="02020603050405020304" pitchFamily="18" charset="0"/>
                <a:sym typeface="Calibri"/>
              </a:rPr>
              <a:t>[lecturing], </a:t>
            </a:r>
            <a:r>
              <a:rPr lang="en-US" sz="2400" b="1" dirty="0">
                <a:solidFill>
                  <a:schemeClr val="bg1"/>
                </a:solidFill>
                <a:latin typeface="Times New Roman" panose="02020603050405020304" pitchFamily="18" charset="0"/>
                <a:cs typeface="Times New Roman" panose="02020603050405020304" pitchFamily="18" charset="0"/>
                <a:sym typeface="Calibri"/>
              </a:rPr>
              <a:t>it was like ‘okay now that you wrote this explain this to me, what does this mean to you?’ ” </a:t>
            </a:r>
          </a:p>
        </p:txBody>
      </p:sp>
      <p:sp>
        <p:nvSpPr>
          <p:cNvPr id="10" name="Rectangle 9"/>
          <p:cNvSpPr/>
          <p:nvPr/>
        </p:nvSpPr>
        <p:spPr>
          <a:xfrm>
            <a:off x="786773" y="217165"/>
            <a:ext cx="8748920" cy="769441"/>
          </a:xfrm>
          <a:prstGeom prst="rect">
            <a:avLst/>
          </a:prstGeom>
        </p:spPr>
        <p:txBody>
          <a:bodyPr wrap="square">
            <a:spAutoFit/>
          </a:bodyPr>
          <a:lstStyle/>
          <a:p>
            <a:pPr defTabSz="1219139">
              <a:spcBef>
                <a:spcPct val="0"/>
              </a:spcBef>
            </a:pPr>
            <a:r>
              <a:rPr lang="en-US" sz="4400" b="1" dirty="0" smtClean="0">
                <a:latin typeface="Palatino Linotype" charset="0"/>
                <a:ea typeface="Palatino Linotype" charset="0"/>
                <a:cs typeface="Palatino Linotype" charset="0"/>
              </a:rPr>
              <a:t>Academic Domain</a:t>
            </a:r>
            <a:endParaRPr lang="en-US" sz="4400" b="1" dirty="0">
              <a:latin typeface="Palatino Linotype" charset="0"/>
              <a:ea typeface="Palatino Linotype" charset="0"/>
              <a:cs typeface="Palatino Linotype" charset="0"/>
            </a:endParaRPr>
          </a:p>
        </p:txBody>
      </p:sp>
      <p:sp>
        <p:nvSpPr>
          <p:cNvPr id="9" name="Rounded Rectangular Callout 8"/>
          <p:cNvSpPr/>
          <p:nvPr/>
        </p:nvSpPr>
        <p:spPr>
          <a:xfrm rot="10800000" flipV="1">
            <a:off x="1470453" y="3430456"/>
            <a:ext cx="10338173" cy="2779728"/>
          </a:xfrm>
          <a:prstGeom prst="wedgeRoundRectCallout">
            <a:avLst>
              <a:gd name="adj1" fmla="val 34677"/>
              <a:gd name="adj2" fmla="val 41435"/>
              <a:gd name="adj3" fmla="val 16667"/>
            </a:avLst>
          </a:prstGeom>
          <a:solidFill>
            <a:srgbClr val="92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Times New Roman" panose="02020603050405020304" pitchFamily="18" charset="0"/>
              <a:cs typeface="Times New Roman" panose="02020603050405020304" pitchFamily="18" charset="0"/>
            </a:endParaRPr>
          </a:p>
          <a:p>
            <a:pPr>
              <a:buSzPct val="25000"/>
            </a:pPr>
            <a:r>
              <a:rPr lang="en-US" sz="2400" b="1" dirty="0">
                <a:solidFill>
                  <a:schemeClr val="bg1"/>
                </a:solidFill>
                <a:latin typeface="Times New Roman" panose="02020603050405020304" pitchFamily="18" charset="0"/>
                <a:cs typeface="Times New Roman" panose="02020603050405020304" pitchFamily="18" charset="0"/>
                <a:sym typeface="Calibri"/>
              </a:rPr>
              <a:t>“[The professor would ask] ‘I know that you see the definition that is on the board, how would you give this information out to somebody that is on the street?  What [does] this actually mean in reality?’ Especially with political science. It is like you have this huge bubble of political matters and congress and senate and all of the things that fall into those umbrellas it is easy to have this influx of information just hitting you.” </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95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147" y="348041"/>
            <a:ext cx="8783910" cy="707886"/>
          </a:xfrm>
          <a:prstGeom prst="rect">
            <a:avLst/>
          </a:prstGeom>
        </p:spPr>
        <p:txBody>
          <a:bodyPr wrap="square">
            <a:spAutoFit/>
          </a:bodyPr>
          <a:lstStyle/>
          <a:p>
            <a:endParaRPr lang="en-US" sz="4000" b="1" dirty="0">
              <a:latin typeface="Palatino Linotype" charset="0"/>
              <a:ea typeface="Palatino Linotype" charset="0"/>
              <a:cs typeface="Palatino Linotype" charset="0"/>
            </a:endParaRPr>
          </a:p>
        </p:txBody>
      </p:sp>
      <p:sp>
        <p:nvSpPr>
          <p:cNvPr id="10" name="Rectangle 9"/>
          <p:cNvSpPr/>
          <p:nvPr/>
        </p:nvSpPr>
        <p:spPr>
          <a:xfrm>
            <a:off x="1401844" y="3663118"/>
            <a:ext cx="4046288" cy="2308324"/>
          </a:xfrm>
          <a:prstGeom prst="rect">
            <a:avLst/>
          </a:prstGeom>
        </p:spPr>
        <p:txBody>
          <a:bodyPr wrap="square">
            <a:spAutoFit/>
          </a:bodyPr>
          <a:lstStyle/>
          <a:p>
            <a:pPr defTabSz="457200"/>
            <a:r>
              <a:rPr lang="en-US" b="1" dirty="0">
                <a:solidFill>
                  <a:prstClr val="white"/>
                </a:solidFill>
              </a:rPr>
              <a:t>“I have to take 3 buses to get to school. Transportation is a real concern. If I miss one bus, or one bus runs late, it means that I don’t make it to class on time. Yeah, I spend like an hour, sometimes an hour and a half just getting to school.” </a:t>
            </a:r>
          </a:p>
        </p:txBody>
      </p:sp>
      <p:sp>
        <p:nvSpPr>
          <p:cNvPr id="14" name="Rectangle 13"/>
          <p:cNvSpPr>
            <a:spLocks noChangeArrowheads="1"/>
          </p:cNvSpPr>
          <p:nvPr/>
        </p:nvSpPr>
        <p:spPr bwMode="auto">
          <a:xfrm>
            <a:off x="2628732" y="1975167"/>
            <a:ext cx="6731836" cy="3246538"/>
          </a:xfrm>
          <a:prstGeom prst="rect">
            <a:avLst/>
          </a:prstGeom>
          <a:solidFill>
            <a:srgbClr val="FFFFFF"/>
          </a:solidFill>
          <a:ln w="25400">
            <a:solidFill>
              <a:schemeClr val="tx1"/>
            </a:solidFill>
            <a:miter lim="800000"/>
            <a:headEnd/>
            <a:tailEnd/>
          </a:ln>
        </p:spPr>
        <p:txBody>
          <a:bodyPr/>
          <a:lstStyle/>
          <a:p>
            <a:pPr algn="ctr" defTabSz="457200"/>
            <a:r>
              <a:rPr lang="en-US" sz="2800" b="1" dirty="0">
                <a:solidFill>
                  <a:prstClr val="black"/>
                </a:solidFill>
                <a:latin typeface="Palatino Linotype" charset="0"/>
                <a:ea typeface="Palatino Linotype" charset="0"/>
                <a:cs typeface="Palatino Linotype" charset="0"/>
              </a:rPr>
              <a:t>Environmental Domain</a:t>
            </a:r>
          </a:p>
          <a:p>
            <a:pPr algn="ctr" defTabSz="457200"/>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Mediators </a:t>
            </a:r>
            <a:r>
              <a:rPr lang="en-US" sz="2800" dirty="0">
                <a:solidFill>
                  <a:prstClr val="black"/>
                </a:solidFill>
                <a:latin typeface="Palatino Linotype" charset="0"/>
                <a:ea typeface="Palatino Linotype" charset="0"/>
                <a:cs typeface="Palatino Linotype" charset="0"/>
              </a:rPr>
              <a:t>(</a:t>
            </a:r>
            <a:r>
              <a:rPr lang="en-US" sz="2800" dirty="0">
                <a:solidFill>
                  <a:srgbClr val="000000"/>
                </a:solidFill>
                <a:latin typeface="Palatino Linotype" charset="0"/>
                <a:ea typeface="Palatino Linotype" charset="0"/>
                <a:cs typeface="Palatino Linotype" charset="0"/>
              </a:rPr>
              <a:t>Finances) (</a:t>
            </a:r>
            <a:r>
              <a:rPr lang="en-US" sz="2800" dirty="0">
                <a:solidFill>
                  <a:prstClr val="black"/>
                </a:solidFill>
                <a:latin typeface="Palatino Linotype" charset="0"/>
                <a:ea typeface="Palatino Linotype" charset="0"/>
                <a:cs typeface="Palatino Linotype" charset="0"/>
              </a:rPr>
              <a:t>Transportation</a:t>
            </a:r>
            <a:r>
              <a:rPr lang="en-US" sz="2800" dirty="0">
                <a:solidFill>
                  <a:srgbClr val="000000"/>
                </a:solidFill>
                <a:latin typeface="Palatino Linotype" charset="0"/>
                <a:ea typeface="Palatino Linotype" charset="0"/>
                <a:cs typeface="Palatino Linotype" charset="0"/>
              </a:rPr>
              <a:t>) (External Validating Agents)</a:t>
            </a:r>
            <a:endParaRPr lang="en-US" sz="2800"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Commitments </a:t>
            </a:r>
            <a:r>
              <a:rPr lang="en-US" sz="2800" dirty="0">
                <a:solidFill>
                  <a:prstClr val="black"/>
                </a:solidFill>
                <a:latin typeface="Palatino Linotype" charset="0"/>
                <a:ea typeface="Palatino Linotype" charset="0"/>
                <a:cs typeface="Palatino Linotype" charset="0"/>
              </a:rPr>
              <a:t>(Family Responsibilities) (Employment) </a:t>
            </a:r>
          </a:p>
          <a:p>
            <a:pPr marL="171450" indent="-171450" defTabSz="457200">
              <a:buFont typeface="Arial" panose="020B0604020202020204" pitchFamily="34" charset="0"/>
              <a:buChar char="•"/>
            </a:pPr>
            <a:r>
              <a:rPr lang="en-US" sz="2800" b="1" dirty="0">
                <a:solidFill>
                  <a:srgbClr val="C00000"/>
                </a:solidFill>
                <a:latin typeface="Palatino Linotype" charset="0"/>
                <a:ea typeface="Palatino Linotype" charset="0"/>
                <a:cs typeface="Palatino Linotype" charset="0"/>
              </a:rPr>
              <a:t>Stressful Life Events</a:t>
            </a:r>
          </a:p>
          <a:p>
            <a:pPr defTabSz="457200"/>
            <a:endParaRPr lang="en-US" sz="2800" b="1" dirty="0">
              <a:solidFill>
                <a:prstClr val="black"/>
              </a:solidFill>
              <a:latin typeface="Palatino Linotype" charset="0"/>
              <a:ea typeface="Palatino Linotype" charset="0"/>
              <a:cs typeface="Palatino Linotype" charset="0"/>
            </a:endParaRPr>
          </a:p>
        </p:txBody>
      </p:sp>
      <p:sp>
        <p:nvSpPr>
          <p:cNvPr id="15" name="Rectangle 14"/>
          <p:cNvSpPr/>
          <p:nvPr/>
        </p:nvSpPr>
        <p:spPr>
          <a:xfrm>
            <a:off x="786773" y="21716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Environmental Domain</a:t>
            </a:r>
          </a:p>
        </p:txBody>
      </p:sp>
    </p:spTree>
    <p:custDataLst>
      <p:tags r:id="rId1"/>
    </p:custDataLst>
    <p:extLst>
      <p:ext uri="{BB962C8B-B14F-4D97-AF65-F5344CB8AC3E}">
        <p14:creationId xmlns:p14="http://schemas.microsoft.com/office/powerpoint/2010/main" val="11253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810836" y="2291516"/>
            <a:ext cx="10866339" cy="2511638"/>
          </a:xfrm>
          <a:prstGeom prst="wedgeRoundRectCallout">
            <a:avLst>
              <a:gd name="adj1" fmla="val 40778"/>
              <a:gd name="adj2" fmla="val 3571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sz="2800" b="1">
              <a:solidFill>
                <a:srgbClr val="FF0000"/>
              </a:solidFill>
              <a:latin typeface="Palatino Linotype" charset="0"/>
              <a:ea typeface="Palatino Linotype" charset="0"/>
              <a:cs typeface="Palatino Linotype" charset="0"/>
            </a:endParaRPr>
          </a:p>
        </p:txBody>
      </p:sp>
      <p:sp>
        <p:nvSpPr>
          <p:cNvPr id="8" name="Rectangle 7"/>
          <p:cNvSpPr/>
          <p:nvPr/>
        </p:nvSpPr>
        <p:spPr>
          <a:xfrm>
            <a:off x="1367681" y="2423950"/>
            <a:ext cx="10103134" cy="2246769"/>
          </a:xfrm>
          <a:prstGeom prst="rect">
            <a:avLst/>
          </a:prstGeom>
        </p:spPr>
        <p:txBody>
          <a:bodyPr wrap="square">
            <a:spAutoFit/>
          </a:bodyPr>
          <a:lstStyle/>
          <a:p>
            <a:pPr defTabSz="457200"/>
            <a:r>
              <a:rPr lang="en-US" sz="2800" b="1" dirty="0">
                <a:solidFill>
                  <a:prstClr val="white"/>
                </a:solidFill>
                <a:latin typeface="Palatino Linotype" charset="0"/>
                <a:ea typeface="Palatino Linotype" charset="0"/>
                <a:cs typeface="Palatino Linotype" charset="0"/>
              </a:rPr>
              <a:t>“I’ve had more than a few family members die in the past two years, so it’s just hard to focus. I </a:t>
            </a:r>
            <a:r>
              <a:rPr lang="en-US" sz="2800" b="1" dirty="0" err="1">
                <a:solidFill>
                  <a:prstClr val="white"/>
                </a:solidFill>
                <a:latin typeface="Palatino Linotype" charset="0"/>
                <a:ea typeface="Palatino Linotype" charset="0"/>
                <a:cs typeface="Palatino Linotype" charset="0"/>
              </a:rPr>
              <a:t>kinda</a:t>
            </a:r>
            <a:r>
              <a:rPr lang="en-US" sz="2800" b="1" dirty="0">
                <a:solidFill>
                  <a:prstClr val="white"/>
                </a:solidFill>
                <a:latin typeface="Palatino Linotype" charset="0"/>
                <a:ea typeface="Palatino Linotype" charset="0"/>
                <a:cs typeface="Palatino Linotype" charset="0"/>
              </a:rPr>
              <a:t> lost my motivation and I really can’t focus. My family needs me now more than ever before. When I’m in class  I’m physically there but my mind isn’t.”</a:t>
            </a:r>
          </a:p>
        </p:txBody>
      </p:sp>
      <p:sp>
        <p:nvSpPr>
          <p:cNvPr id="11" name="Rectangle 10"/>
          <p:cNvSpPr/>
          <p:nvPr/>
        </p:nvSpPr>
        <p:spPr>
          <a:xfrm>
            <a:off x="810836" y="31859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Environmental Domain</a:t>
            </a:r>
          </a:p>
        </p:txBody>
      </p:sp>
    </p:spTree>
    <p:custDataLst>
      <p:tags r:id="rId1"/>
    </p:custDataLst>
    <p:extLst>
      <p:ext uri="{BB962C8B-B14F-4D97-AF65-F5344CB8AC3E}">
        <p14:creationId xmlns:p14="http://schemas.microsoft.com/office/powerpoint/2010/main" val="87007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V="1">
            <a:off x="1106905" y="1830453"/>
            <a:ext cx="9243096" cy="3246873"/>
          </a:xfrm>
          <a:prstGeom prst="wedgeRoundRectCallout">
            <a:avLst>
              <a:gd name="adj1" fmla="val 34136"/>
              <a:gd name="adj2" fmla="val 27417"/>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800" b="1">
              <a:solidFill>
                <a:srgbClr val="FF0000"/>
              </a:solidFill>
            </a:endParaRPr>
          </a:p>
        </p:txBody>
      </p:sp>
      <p:sp>
        <p:nvSpPr>
          <p:cNvPr id="10" name="Rectangle 9"/>
          <p:cNvSpPr/>
          <p:nvPr/>
        </p:nvSpPr>
        <p:spPr>
          <a:xfrm>
            <a:off x="1644694" y="2291518"/>
            <a:ext cx="8632493" cy="2246769"/>
          </a:xfrm>
          <a:prstGeom prst="rect">
            <a:avLst/>
          </a:prstGeom>
        </p:spPr>
        <p:txBody>
          <a:bodyPr wrap="square">
            <a:spAutoFit/>
          </a:bodyPr>
          <a:lstStyle/>
          <a:p>
            <a:pPr defTabSz="457200"/>
            <a:r>
              <a:rPr lang="en-US" sz="2800" b="1" dirty="0">
                <a:solidFill>
                  <a:prstClr val="white"/>
                </a:solidFill>
                <a:latin typeface="Palatino Linotype" charset="0"/>
                <a:ea typeface="Palatino Linotype" charset="0"/>
                <a:cs typeface="Palatino Linotype" charset="0"/>
              </a:rPr>
              <a:t>“I have to take 3 buses to get to school. Transportation is a real concern. If I miss one bus, or one bus runs late, it means that I don’t make it to class on time. Yeah, I spend like an hour, sometimes an hour and a half just getting to school.” </a:t>
            </a:r>
          </a:p>
        </p:txBody>
      </p:sp>
      <p:sp>
        <p:nvSpPr>
          <p:cNvPr id="11" name="Rectangle 10"/>
          <p:cNvSpPr/>
          <p:nvPr/>
        </p:nvSpPr>
        <p:spPr>
          <a:xfrm>
            <a:off x="764341" y="445759"/>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Environmental Domain</a:t>
            </a:r>
          </a:p>
        </p:txBody>
      </p:sp>
    </p:spTree>
    <p:custDataLst>
      <p:tags r:id="rId1"/>
    </p:custDataLst>
    <p:extLst>
      <p:ext uri="{BB962C8B-B14F-4D97-AF65-F5344CB8AC3E}">
        <p14:creationId xmlns:p14="http://schemas.microsoft.com/office/powerpoint/2010/main" val="115976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a:spLocks noGrp="1"/>
          </p:cNvSpPr>
          <p:nvPr>
            <p:ph type="body" sz="quarter" idx="11"/>
          </p:nvPr>
        </p:nvSpPr>
        <p:spPr>
          <a:xfrm>
            <a:off x="688365" y="838390"/>
            <a:ext cx="11248226" cy="335934"/>
          </a:xfrm>
        </p:spPr>
        <p:txBody>
          <a:bodyPr/>
          <a:lstStyle/>
          <a:p>
            <a:r>
              <a:rPr lang="en-US" sz="2000" b="1" dirty="0">
                <a:solidFill>
                  <a:schemeClr val="accent5">
                    <a:lumMod val="50000"/>
                  </a:schemeClr>
                </a:solidFill>
                <a:latin typeface="Palatino Linotype" panose="02040502050505030304" pitchFamily="18" charset="0"/>
                <a:cs typeface="Times New Roman" panose="02020603050405020304" pitchFamily="18" charset="0"/>
              </a:rPr>
              <a:t>Percentage of students by race and gender with housing insecurities, CCSM 2016</a:t>
            </a:r>
            <a:endParaRPr lang="en-SG" sz="2000" b="1" dirty="0">
              <a:solidFill>
                <a:schemeClr val="accent5">
                  <a:lumMod val="50000"/>
                </a:schemeClr>
              </a:solidFill>
              <a:latin typeface="Palatino Linotype" panose="02040502050505030304" pitchFamily="18"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879261840"/>
              </p:ext>
            </p:extLst>
          </p:nvPr>
        </p:nvGraphicFramePr>
        <p:xfrm>
          <a:off x="608155" y="1420365"/>
          <a:ext cx="11138368" cy="48042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672323" y="209109"/>
            <a:ext cx="10515600" cy="760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Environmental Domain</a:t>
            </a:r>
            <a:endParaRPr lang="en-US"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662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a:spLocks noGrp="1"/>
          </p:cNvSpPr>
          <p:nvPr>
            <p:ph type="body" sz="quarter" idx="11"/>
          </p:nvPr>
        </p:nvSpPr>
        <p:spPr>
          <a:xfrm>
            <a:off x="698878" y="803002"/>
            <a:ext cx="11248226" cy="335934"/>
          </a:xfrm>
        </p:spPr>
        <p:txBody>
          <a:bodyPr/>
          <a:lstStyle/>
          <a:p>
            <a:r>
              <a:rPr lang="en-US" sz="2000" b="1" dirty="0">
                <a:solidFill>
                  <a:schemeClr val="accent5">
                    <a:lumMod val="50000"/>
                  </a:schemeClr>
                </a:solidFill>
                <a:latin typeface="Palatino Linotype" panose="02040502050505030304" pitchFamily="18" charset="0"/>
                <a:cs typeface="Times New Roman" panose="02020603050405020304" pitchFamily="18" charset="0"/>
              </a:rPr>
              <a:t>Percentage of students by race and gender with food insecurities, CCSM 2016</a:t>
            </a:r>
            <a:endParaRPr lang="en-SG" sz="2000" b="1" dirty="0">
              <a:solidFill>
                <a:schemeClr val="accent5">
                  <a:lumMod val="50000"/>
                </a:schemeClr>
              </a:solidFill>
              <a:latin typeface="Palatino Linotype" panose="02040502050505030304" pitchFamily="18"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462458361"/>
              </p:ext>
            </p:extLst>
          </p:nvPr>
        </p:nvGraphicFramePr>
        <p:xfrm>
          <a:off x="608155" y="1420365"/>
          <a:ext cx="11138368" cy="480427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672323" y="209109"/>
            <a:ext cx="10515600" cy="760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Environmental Domain</a:t>
            </a:r>
            <a:endParaRPr lang="en-US"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0639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029326" y="1686711"/>
            <a:ext cx="7482304" cy="4203838"/>
          </a:xfrm>
          <a:prstGeom prst="rect">
            <a:avLst/>
          </a:prstGeom>
          <a:solidFill>
            <a:srgbClr val="FFFFFF"/>
          </a:solidFill>
          <a:ln w="25400">
            <a:solidFill>
              <a:schemeClr val="tx1"/>
            </a:solidFill>
            <a:miter lim="800000"/>
            <a:headEnd/>
            <a:tailEnd/>
          </a:ln>
        </p:spPr>
        <p:txBody>
          <a:bodyPr/>
          <a:lstStyle/>
          <a:p>
            <a:pPr algn="ctr" defTabSz="457200"/>
            <a:r>
              <a:rPr lang="en-US" sz="2800" b="1" dirty="0">
                <a:solidFill>
                  <a:prstClr val="black"/>
                </a:solidFill>
                <a:latin typeface="Palatino Linotype" charset="0"/>
                <a:ea typeface="Palatino Linotype" charset="0"/>
                <a:cs typeface="Palatino Linotype" charset="0"/>
              </a:rPr>
              <a:t>Campus Ethos Domain</a:t>
            </a:r>
          </a:p>
          <a:p>
            <a:pPr algn="ctr" defTabSz="457200"/>
            <a:endParaRPr lang="en-US" sz="2800" b="1"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Sense of Belonging </a:t>
            </a:r>
            <a:r>
              <a:rPr lang="en-US" sz="2800" dirty="0">
                <a:solidFill>
                  <a:prstClr val="black"/>
                </a:solidFill>
                <a:latin typeface="Palatino Linotype" charset="0"/>
                <a:ea typeface="Palatino Linotype" charset="0"/>
                <a:cs typeface="Palatino Linotype" charset="0"/>
              </a:rPr>
              <a:t>(Student-Student) (Student-Faculty) (Student-Student Service) </a:t>
            </a: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Campus Racial/Gender Climate</a:t>
            </a:r>
            <a:endParaRPr lang="en-US" sz="2800" dirty="0">
              <a:solidFill>
                <a:prstClr val="black"/>
              </a:solidFill>
              <a:latin typeface="Palatino Linotype" charset="0"/>
              <a:ea typeface="Palatino Linotype" charset="0"/>
              <a:cs typeface="Palatino Linotype" charset="0"/>
            </a:endParaRPr>
          </a:p>
          <a:p>
            <a:pPr marL="171450" indent="-171450" defTabSz="457200">
              <a:buFont typeface="Arial" panose="020B0604020202020204" pitchFamily="34" charset="0"/>
              <a:buChar char="•"/>
            </a:pPr>
            <a:r>
              <a:rPr lang="en-US" sz="2800" b="1" dirty="0" err="1">
                <a:solidFill>
                  <a:prstClr val="black"/>
                </a:solidFill>
                <a:latin typeface="Palatino Linotype" charset="0"/>
                <a:ea typeface="Palatino Linotype" charset="0"/>
                <a:cs typeface="Palatino Linotype" charset="0"/>
              </a:rPr>
              <a:t>Welcomeness</a:t>
            </a:r>
            <a:r>
              <a:rPr lang="en-US" sz="2800" b="1" dirty="0">
                <a:solidFill>
                  <a:prstClr val="black"/>
                </a:solidFill>
                <a:latin typeface="Palatino Linotype" charset="0"/>
                <a:ea typeface="Palatino Linotype" charset="0"/>
                <a:cs typeface="Palatino Linotype" charset="0"/>
              </a:rPr>
              <a:t> to Engage</a:t>
            </a:r>
          </a:p>
          <a:p>
            <a:pPr marL="171450" indent="-171450" defTabSz="457200">
              <a:buFont typeface="Arial" panose="020B0604020202020204" pitchFamily="34" charset="0"/>
              <a:buChar char="•"/>
            </a:pPr>
            <a:r>
              <a:rPr lang="en-US" sz="2800" b="1" dirty="0">
                <a:solidFill>
                  <a:prstClr val="black"/>
                </a:solidFill>
                <a:latin typeface="Palatino Linotype" charset="0"/>
                <a:ea typeface="Palatino Linotype" charset="0"/>
                <a:cs typeface="Palatino Linotype" charset="0"/>
              </a:rPr>
              <a:t>Campus Resources </a:t>
            </a:r>
            <a:r>
              <a:rPr lang="en-US" sz="2800" dirty="0">
                <a:solidFill>
                  <a:prstClr val="black"/>
                </a:solidFill>
                <a:latin typeface="Palatino Linotype" charset="0"/>
                <a:ea typeface="Palatino Linotype" charset="0"/>
                <a:cs typeface="Palatino Linotype" charset="0"/>
              </a:rPr>
              <a:t>(Access) (Efficacy)</a:t>
            </a:r>
          </a:p>
          <a:p>
            <a:pPr marL="171450" indent="-171450" defTabSz="457200">
              <a:buFont typeface="Arial" panose="020B0604020202020204" pitchFamily="34" charset="0"/>
              <a:buChar char="•"/>
            </a:pPr>
            <a:r>
              <a:rPr lang="en-US" sz="2800" b="1" dirty="0">
                <a:solidFill>
                  <a:srgbClr val="C00000"/>
                </a:solidFill>
                <a:latin typeface="Palatino Linotype" charset="0"/>
                <a:ea typeface="Palatino Linotype" charset="0"/>
                <a:cs typeface="Palatino Linotype" charset="0"/>
              </a:rPr>
              <a:t>Internal Validating Agents </a:t>
            </a:r>
            <a:r>
              <a:rPr lang="en-US" sz="2800" dirty="0">
                <a:solidFill>
                  <a:prstClr val="black"/>
                </a:solidFill>
                <a:latin typeface="Palatino Linotype" charset="0"/>
                <a:ea typeface="Palatino Linotype" charset="0"/>
                <a:cs typeface="Palatino Linotype" charset="0"/>
              </a:rPr>
              <a:t>(Faculty) (Staff)</a:t>
            </a:r>
          </a:p>
        </p:txBody>
      </p:sp>
      <p:sp>
        <p:nvSpPr>
          <p:cNvPr id="10" name="Rectangle 9"/>
          <p:cNvSpPr/>
          <p:nvPr/>
        </p:nvSpPr>
        <p:spPr>
          <a:xfrm>
            <a:off x="786773" y="21716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Campus Ethos Domain</a:t>
            </a:r>
          </a:p>
        </p:txBody>
      </p:sp>
    </p:spTree>
    <p:custDataLst>
      <p:tags r:id="rId1"/>
    </p:custDataLst>
    <p:extLst>
      <p:ext uri="{BB962C8B-B14F-4D97-AF65-F5344CB8AC3E}">
        <p14:creationId xmlns:p14="http://schemas.microsoft.com/office/powerpoint/2010/main" val="57236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rot="10800000">
            <a:off x="895261" y="2369585"/>
            <a:ext cx="5836450" cy="1859743"/>
          </a:xfrm>
          <a:prstGeom prst="wedgeRoundRectCallout">
            <a:avLst>
              <a:gd name="adj1" fmla="val 30861"/>
              <a:gd name="adj2" fmla="val 42148"/>
              <a:gd name="adj3" fmla="val 1666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US" sz="2800" b="1">
              <a:solidFill>
                <a:srgbClr val="FF0000"/>
              </a:solidFill>
              <a:latin typeface="Palatino Linotype" charset="0"/>
              <a:ea typeface="Palatino Linotype" charset="0"/>
              <a:cs typeface="Palatino Linotype" charset="0"/>
            </a:endParaRPr>
          </a:p>
        </p:txBody>
      </p:sp>
      <p:sp>
        <p:nvSpPr>
          <p:cNvPr id="7" name="Rectangle 6"/>
          <p:cNvSpPr/>
          <p:nvPr/>
        </p:nvSpPr>
        <p:spPr>
          <a:xfrm>
            <a:off x="1058411" y="2514627"/>
            <a:ext cx="5825916" cy="15696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prstClr val="white"/>
                </a:solidFill>
                <a:latin typeface="Palatino Linotype" charset="0"/>
                <a:ea typeface="Palatino Linotype" charset="0"/>
                <a:cs typeface="Palatino Linotype" charset="0"/>
              </a:rPr>
              <a:t> “The professor emphasized multiple times that if you’re not getting it, drop the class. No ways on how I could improve. Just drop the class.”</a:t>
            </a:r>
          </a:p>
        </p:txBody>
      </p:sp>
      <p:sp>
        <p:nvSpPr>
          <p:cNvPr id="10" name="Rectangle 9"/>
          <p:cNvSpPr/>
          <p:nvPr/>
        </p:nvSpPr>
        <p:spPr>
          <a:xfrm>
            <a:off x="786773" y="21716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Campus Ethos Domain</a:t>
            </a:r>
          </a:p>
        </p:txBody>
      </p:sp>
      <p:sp>
        <p:nvSpPr>
          <p:cNvPr id="6" name="Rounded Rectangular Callout 8"/>
          <p:cNvSpPr/>
          <p:nvPr/>
        </p:nvSpPr>
        <p:spPr>
          <a:xfrm rot="10800000" flipV="1">
            <a:off x="7534608" y="1915840"/>
            <a:ext cx="4002170" cy="2948395"/>
          </a:xfrm>
          <a:prstGeom prst="wedgeRoundRectCallout">
            <a:avLst>
              <a:gd name="adj1" fmla="val 28503"/>
              <a:gd name="adj2" fmla="val 45831"/>
              <a:gd name="adj3" fmla="val 16667"/>
            </a:avLst>
          </a:prstGeom>
          <a:solidFill>
            <a:srgbClr val="92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latin typeface="Times New Roman" panose="02020603050405020304" pitchFamily="18" charset="0"/>
              <a:cs typeface="Times New Roman" panose="02020603050405020304" pitchFamily="18" charset="0"/>
            </a:endParaRPr>
          </a:p>
          <a:p>
            <a:r>
              <a:rPr lang="en-US" sz="2400" b="1" dirty="0" smtClean="0">
                <a:solidFill>
                  <a:schemeClr val="bg1"/>
                </a:solidFill>
                <a:latin typeface="Times New Roman" panose="02020603050405020304" pitchFamily="18" charset="0"/>
                <a:cs typeface="Times New Roman" panose="02020603050405020304" pitchFamily="18" charset="0"/>
              </a:rPr>
              <a:t>“There </a:t>
            </a:r>
            <a:r>
              <a:rPr lang="en-US" sz="2400" b="1" dirty="0">
                <a:solidFill>
                  <a:schemeClr val="bg1"/>
                </a:solidFill>
                <a:latin typeface="Times New Roman" panose="02020603050405020304" pitchFamily="18" charset="0"/>
                <a:cs typeface="Times New Roman" panose="02020603050405020304" pitchFamily="18" charset="0"/>
              </a:rPr>
              <a:t>are some teachers that will tell you,. </a:t>
            </a:r>
            <a:r>
              <a:rPr lang="en-US" sz="2400" b="1" dirty="0" smtClean="0">
                <a:solidFill>
                  <a:schemeClr val="bg1"/>
                </a:solidFill>
                <a:latin typeface="Times New Roman" panose="02020603050405020304" pitchFamily="18" charset="0"/>
                <a:cs typeface="Times New Roman" panose="02020603050405020304" pitchFamily="18" charset="0"/>
              </a:rPr>
              <a:t>‘I’ve </a:t>
            </a:r>
            <a:r>
              <a:rPr lang="en-US" sz="2400" b="1" dirty="0">
                <a:solidFill>
                  <a:schemeClr val="bg1"/>
                </a:solidFill>
                <a:latin typeface="Times New Roman" panose="02020603050405020304" pitchFamily="18" charset="0"/>
                <a:cs typeface="Times New Roman" panose="02020603050405020304" pitchFamily="18" charset="0"/>
              </a:rPr>
              <a:t>probably given just one A in the last 3 </a:t>
            </a:r>
            <a:r>
              <a:rPr lang="en-US" sz="2400" b="1" dirty="0" smtClean="0">
                <a:solidFill>
                  <a:schemeClr val="bg1"/>
                </a:solidFill>
                <a:latin typeface="Times New Roman" panose="02020603050405020304" pitchFamily="18" charset="0"/>
                <a:cs typeface="Times New Roman" panose="02020603050405020304" pitchFamily="18" charset="0"/>
              </a:rPr>
              <a:t>years.’ </a:t>
            </a:r>
            <a:r>
              <a:rPr lang="en-US" sz="2400" b="1" dirty="0">
                <a:solidFill>
                  <a:schemeClr val="bg1"/>
                </a:solidFill>
                <a:latin typeface="Times New Roman" panose="02020603050405020304" pitchFamily="18" charset="0"/>
                <a:cs typeface="Times New Roman" panose="02020603050405020304" pitchFamily="18" charset="0"/>
              </a:rPr>
              <a:t>That’s bulls^!t. Because you even get to class you know you can’t get an A</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4317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6773" y="217165"/>
            <a:ext cx="8748920" cy="769441"/>
          </a:xfrm>
          <a:prstGeom prst="rect">
            <a:avLst/>
          </a:prstGeom>
        </p:spPr>
        <p:txBody>
          <a:bodyPr wrap="square">
            <a:spAutoFit/>
          </a:bodyPr>
          <a:lstStyle/>
          <a:p>
            <a:pPr defTabSz="1219139">
              <a:spcBef>
                <a:spcPct val="0"/>
              </a:spcBef>
            </a:pPr>
            <a:r>
              <a:rPr lang="en-US" sz="4400" b="1" dirty="0">
                <a:latin typeface="Palatino Linotype" charset="0"/>
                <a:ea typeface="Palatino Linotype" charset="0"/>
                <a:cs typeface="Palatino Linotype" charset="0"/>
              </a:rPr>
              <a:t>Campus Ethos Domain</a:t>
            </a:r>
          </a:p>
        </p:txBody>
      </p:sp>
      <p:sp>
        <p:nvSpPr>
          <p:cNvPr id="7" name="Rectangle 6"/>
          <p:cNvSpPr/>
          <p:nvPr/>
        </p:nvSpPr>
        <p:spPr>
          <a:xfrm>
            <a:off x="1406166" y="4136223"/>
            <a:ext cx="5230288" cy="175432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rPr>
              <a:t> “</a:t>
            </a:r>
            <a:r>
              <a:rPr lang="en-US" b="1" dirty="0">
                <a:solidFill>
                  <a:prstClr val="white"/>
                </a:solidFill>
                <a:cs typeface="Times New Roman" panose="02020603050405020304" pitchFamily="18" charset="0"/>
              </a:rPr>
              <a:t>[Professors say] do not take this class, at all. Don’t even try to take this class. The professor emphasized multiple times that if you’re not getting it, drop the class. No ways on how I could improve. Just drop the class.”</a:t>
            </a:r>
            <a:endParaRPr lang="en-US" b="1" dirty="0">
              <a:solidFill>
                <a:prstClr val="white"/>
              </a:solidFill>
            </a:endParaRPr>
          </a:p>
        </p:txBody>
      </p:sp>
      <p:sp>
        <p:nvSpPr>
          <p:cNvPr id="9" name="Rectangle 8"/>
          <p:cNvSpPr/>
          <p:nvPr/>
        </p:nvSpPr>
        <p:spPr>
          <a:xfrm>
            <a:off x="2170723" y="2175493"/>
            <a:ext cx="7089526" cy="224676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prstClr val="white"/>
                </a:solidFill>
                <a:latin typeface="Palatino Linotype" charset="0"/>
                <a:ea typeface="Palatino Linotype" charset="0"/>
                <a:cs typeface="Palatino Linotype" charset="0"/>
              </a:rPr>
              <a:t>“There are some professors that will tell you,. “I’ve probably given just one A in the last 3 years’.” That’s bulls^!t. Because before you even get to class you know you can’t get an A.”</a:t>
            </a:r>
          </a:p>
        </p:txBody>
      </p:sp>
      <p:sp>
        <p:nvSpPr>
          <p:cNvPr id="10" name="Rounded Rectangular Callout 9"/>
          <p:cNvSpPr/>
          <p:nvPr/>
        </p:nvSpPr>
        <p:spPr>
          <a:xfrm>
            <a:off x="547599" y="2092114"/>
            <a:ext cx="6088855" cy="2767913"/>
          </a:xfrm>
          <a:prstGeom prst="wedgeRoundRectCallout">
            <a:avLst>
              <a:gd name="adj1" fmla="val -47773"/>
              <a:gd name="adj2" fmla="val 49806"/>
              <a:gd name="adj3" fmla="val 16667"/>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b="1">
              <a:ln>
                <a:solidFill>
                  <a:srgbClr val="FF0000"/>
                </a:solidFill>
              </a:ln>
              <a:solidFill>
                <a:srgbClr val="8C3737"/>
              </a:solidFill>
              <a:latin typeface="Arial"/>
            </a:endParaRPr>
          </a:p>
        </p:txBody>
      </p:sp>
      <p:sp>
        <p:nvSpPr>
          <p:cNvPr id="11" name="Rectangle 10"/>
          <p:cNvSpPr/>
          <p:nvPr/>
        </p:nvSpPr>
        <p:spPr>
          <a:xfrm>
            <a:off x="715685" y="2321908"/>
            <a:ext cx="5752682" cy="2308324"/>
          </a:xfrm>
          <a:prstGeom prst="rect">
            <a:avLst/>
          </a:prstGeom>
        </p:spPr>
        <p:txBody>
          <a:bodyPr wrap="square">
            <a:spAutoFit/>
          </a:bodyPr>
          <a:lstStyle/>
          <a:p>
            <a:pPr defTabSz="457200"/>
            <a:r>
              <a:rPr lang="en-US" sz="2400" b="1" dirty="0" smtClean="0">
                <a:solidFill>
                  <a:prstClr val="white"/>
                </a:solidFill>
                <a:latin typeface="Palatino Linotype" charset="0"/>
                <a:ea typeface="Palatino Linotype" charset="0"/>
                <a:cs typeface="Palatino Linotype" charset="0"/>
              </a:rPr>
              <a:t>“Professors </a:t>
            </a:r>
            <a:r>
              <a:rPr lang="en-US" sz="2400" b="1" dirty="0">
                <a:solidFill>
                  <a:prstClr val="white"/>
                </a:solidFill>
                <a:latin typeface="Palatino Linotype" charset="0"/>
                <a:ea typeface="Palatino Linotype" charset="0"/>
                <a:cs typeface="Palatino Linotype" charset="0"/>
              </a:rPr>
              <a:t>who are here for the passion of working with students really make a difference. Professors who really care and take the time to get to know you are the ones I learn the most from</a:t>
            </a:r>
            <a:r>
              <a:rPr lang="en-US" sz="2400" b="1" dirty="0" smtClean="0">
                <a:solidFill>
                  <a:prstClr val="white"/>
                </a:solidFill>
                <a:latin typeface="Palatino Linotype" charset="0"/>
                <a:ea typeface="Palatino Linotype" charset="0"/>
                <a:cs typeface="Palatino Linotype" charset="0"/>
              </a:rPr>
              <a:t>.”</a:t>
            </a:r>
            <a:endParaRPr lang="en-US" sz="2400" b="1" dirty="0">
              <a:solidFill>
                <a:prstClr val="white"/>
              </a:solidFill>
              <a:latin typeface="Palatino Linotype" charset="0"/>
              <a:ea typeface="Palatino Linotype" charset="0"/>
              <a:cs typeface="Palatino Linotype" charset="0"/>
            </a:endParaRPr>
          </a:p>
        </p:txBody>
      </p:sp>
      <p:sp>
        <p:nvSpPr>
          <p:cNvPr id="8" name="Rounded Rectangular Callout 7"/>
          <p:cNvSpPr/>
          <p:nvPr/>
        </p:nvSpPr>
        <p:spPr>
          <a:xfrm>
            <a:off x="7326934" y="2092114"/>
            <a:ext cx="4179147" cy="3073010"/>
          </a:xfrm>
          <a:prstGeom prst="wedgeRoundRectCallout">
            <a:avLst>
              <a:gd name="adj1" fmla="val 46994"/>
              <a:gd name="adj2" fmla="val 50204"/>
              <a:gd name="adj3" fmla="val 16667"/>
            </a:avLst>
          </a:prstGeom>
          <a:solidFill>
            <a:schemeClr val="accent3">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200" b="1" dirty="0">
                <a:latin typeface="Palatino Linotype" charset="0"/>
                <a:ea typeface="Palatino Linotype" charset="0"/>
                <a:cs typeface="Palatino Linotype" charset="0"/>
              </a:rPr>
              <a:t>“When faculty members see me, they put their head down, pretend like they don’t see me, walk the other direction, or pretend to get on the </a:t>
            </a:r>
            <a:r>
              <a:rPr lang="en-US" sz="2200" b="1" dirty="0" smtClean="0">
                <a:latin typeface="Palatino Linotype" charset="0"/>
                <a:ea typeface="Palatino Linotype" charset="0"/>
                <a:cs typeface="Palatino Linotype" charset="0"/>
              </a:rPr>
              <a:t>phone.” </a:t>
            </a:r>
          </a:p>
          <a:p>
            <a:endParaRPr lang="en-US" sz="2200" b="1" dirty="0">
              <a:latin typeface="Palatino Linotype" charset="0"/>
              <a:ea typeface="Palatino Linotype" charset="0"/>
              <a:cs typeface="Palatino Linotype" charset="0"/>
            </a:endParaRPr>
          </a:p>
          <a:p>
            <a:pPr algn="r"/>
            <a:r>
              <a:rPr lang="en-US" sz="2200" b="1" dirty="0" smtClean="0">
                <a:latin typeface="Palatino Linotype" charset="0"/>
                <a:ea typeface="Palatino Linotype" charset="0"/>
                <a:cs typeface="Palatino Linotype" charset="0"/>
              </a:rPr>
              <a:t>(</a:t>
            </a:r>
            <a:r>
              <a:rPr lang="en-US" sz="2200" b="1" dirty="0">
                <a:latin typeface="Palatino Linotype" charset="0"/>
                <a:ea typeface="Palatino Linotype" charset="0"/>
                <a:cs typeface="Palatino Linotype" charset="0"/>
              </a:rPr>
              <a:t>Wood &amp; Harris III, 2016)</a:t>
            </a:r>
          </a:p>
        </p:txBody>
      </p:sp>
    </p:spTree>
    <p:custDataLst>
      <p:tags r:id="rId1"/>
    </p:custDataLst>
    <p:extLst>
      <p:ext uri="{BB962C8B-B14F-4D97-AF65-F5344CB8AC3E}">
        <p14:creationId xmlns:p14="http://schemas.microsoft.com/office/powerpoint/2010/main" val="116743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155" y="335934"/>
            <a:ext cx="11294698" cy="597559"/>
          </a:xfrm>
        </p:spPr>
        <p:txBody>
          <a:bodyPr/>
          <a:lstStyle/>
          <a:p>
            <a:r>
              <a:rPr lang="en-US" b="1" dirty="0">
                <a:solidFill>
                  <a:schemeClr val="tx1"/>
                </a:solidFill>
                <a:latin typeface="Palatino Linotype" panose="02040502050505030304" pitchFamily="18" charset="0"/>
                <a:cs typeface="Times New Roman" panose="02020603050405020304" pitchFamily="18" charset="0"/>
              </a:rPr>
              <a:t>Our Lab</a:t>
            </a:r>
            <a:endParaRPr lang="en-SG" b="1" dirty="0">
              <a:solidFill>
                <a:schemeClr val="tx1"/>
              </a:solidFill>
              <a:latin typeface="Palatino Linotype" panose="02040502050505030304" pitchFamily="18" charset="0"/>
            </a:endParaRPr>
          </a:p>
        </p:txBody>
      </p:sp>
      <p:sp>
        <p:nvSpPr>
          <p:cNvPr id="11" name="TextBox 10"/>
          <p:cNvSpPr txBox="1"/>
          <p:nvPr/>
        </p:nvSpPr>
        <p:spPr>
          <a:xfrm>
            <a:off x="769333" y="1823938"/>
            <a:ext cx="5326667" cy="3545586"/>
          </a:xfrm>
          <a:prstGeom prst="rect">
            <a:avLst/>
          </a:prstGeom>
          <a:noFill/>
          <a:effectLst/>
        </p:spPr>
        <p:txBody>
          <a:bodyPr wrap="square" rtlCol="0">
            <a:spAutoFit/>
          </a:bodyPr>
          <a:lstStyle/>
          <a:p>
            <a:pPr marL="0" marR="0" lvl="0" indent="0" algn="l" defTabSz="609448" rtl="0" eaLnBrk="1" fontAlgn="auto" latinLnBrk="0" hangingPunct="1">
              <a:lnSpc>
                <a:spcPct val="100000"/>
              </a:lnSpc>
              <a:spcBef>
                <a:spcPct val="2000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 </a:t>
            </a:r>
            <a:r>
              <a:rPr kumimoji="0" lang="en-US" sz="2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Community College Equity Assessment Laboratory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(CCEAL) is a national research and practice lab that partners with community colleges to support their capacity in advancing outcomes for students who have been historically underserved in education, particularly students of color. </a:t>
            </a:r>
          </a:p>
          <a:p>
            <a:pPr marL="0" marR="0" lvl="0" indent="0" algn="l" defTabSz="609448" rtl="0" eaLnBrk="1" fontAlgn="auto" latinLnBrk="0" hangingPunct="1">
              <a:lnSpc>
                <a:spcPct val="100000"/>
              </a:lnSpc>
              <a:spcBef>
                <a:spcPct val="2000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CCEAL houses the </a:t>
            </a:r>
            <a:r>
              <a:rPr kumimoji="0" lang="en-US" sz="2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Minority Male Community College Collaborative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(M2C3). </a:t>
            </a:r>
          </a:p>
        </p:txBody>
      </p:sp>
      <p:pic>
        <p:nvPicPr>
          <p:cNvPr id="7" name="Picture 6" descr="slide9_divider.png"/>
          <p:cNvPicPr>
            <a:picLocks noChangeAspect="1"/>
          </p:cNvPicPr>
          <p:nvPr/>
        </p:nvPicPr>
        <p:blipFill>
          <a:blip r:embed="rId3" cstate="print"/>
          <a:stretch>
            <a:fillRect/>
          </a:stretch>
        </p:blipFill>
        <p:spPr>
          <a:xfrm>
            <a:off x="6013476" y="1823938"/>
            <a:ext cx="82525" cy="3332721"/>
          </a:xfrm>
          <a:prstGeom prst="rect">
            <a:avLst/>
          </a:prstGeom>
        </p:spPr>
      </p:pic>
      <p:sp>
        <p:nvSpPr>
          <p:cNvPr id="13" name="TextBox 12"/>
          <p:cNvSpPr txBox="1"/>
          <p:nvPr/>
        </p:nvSpPr>
        <p:spPr>
          <a:xfrm>
            <a:off x="6205439" y="1823938"/>
            <a:ext cx="5697414" cy="3477875"/>
          </a:xfrm>
          <a:prstGeom prst="rect">
            <a:avLst/>
          </a:prstGeom>
          <a:noFill/>
          <a:effectLst/>
        </p:spPr>
        <p:txBody>
          <a:bodyPr wrap="square" rtlCol="0">
            <a:spAutoFit/>
          </a:bodyPr>
          <a:lstStyle/>
          <a:p>
            <a:pPr marL="0" marR="0" lvl="0" indent="0" algn="l" defTabSz="609448"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CCEAL was developed to advance three objectives:</a:t>
            </a:r>
          </a:p>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04724" marR="0" lvl="0" indent="-304724" algn="just" defTabSz="60944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a:ln>
                  <a:noFill/>
                </a:ln>
                <a:solidFill>
                  <a:srgbClr val="2195B3"/>
                </a:solidFill>
                <a:effectLst/>
                <a:uLnTx/>
                <a:uFillTx/>
                <a:latin typeface="Times New Roman" panose="02020603050405020304" pitchFamily="18" charset="0"/>
                <a:ea typeface="+mn-ea"/>
                <a:cs typeface="Times New Roman" panose="02020603050405020304" pitchFamily="18" charset="0"/>
              </a:rPr>
              <a:t>Research</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to conduct and disseminate empirical research on the experiences of historically underserved students in community colleges;</a:t>
            </a:r>
          </a:p>
          <a:p>
            <a:pPr marL="304724" marR="0" lvl="0" indent="-304724" algn="just" defTabSz="60944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a:ln>
                  <a:noFill/>
                </a:ln>
                <a:solidFill>
                  <a:srgbClr val="2195B3"/>
                </a:solidFill>
                <a:effectLst/>
                <a:uLnTx/>
                <a:uFillTx/>
                <a:latin typeface="Times New Roman" panose="02020603050405020304" pitchFamily="18" charset="0"/>
                <a:ea typeface="+mn-ea"/>
                <a:cs typeface="Times New Roman" panose="02020603050405020304" pitchFamily="18" charset="0"/>
              </a:rPr>
              <a:t>Training</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to provide training that improves practices and research relevant to students of color in community colleges; and</a:t>
            </a:r>
          </a:p>
          <a:p>
            <a:pPr marL="304724" marR="0" lvl="0" indent="-304724" algn="just" defTabSz="60944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0" cap="none" spc="0" normalizeH="0" baseline="0" noProof="0" dirty="0">
                <a:ln>
                  <a:noFill/>
                </a:ln>
                <a:solidFill>
                  <a:srgbClr val="2195B3"/>
                </a:solidFill>
                <a:effectLst/>
                <a:uLnTx/>
                <a:uFillTx/>
                <a:latin typeface="Times New Roman" panose="02020603050405020304" pitchFamily="18" charset="0"/>
                <a:ea typeface="+mn-ea"/>
                <a:cs typeface="Times New Roman" panose="02020603050405020304" pitchFamily="18" charset="0"/>
              </a:rPr>
              <a:t>Assessment</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to use assessment and evaluation to facilitate capacity-building within community colleges.</a:t>
            </a:r>
          </a:p>
        </p:txBody>
      </p:sp>
    </p:spTree>
    <p:custDataLst>
      <p:tags r:id="rId1"/>
    </p:custDataLst>
    <p:extLst>
      <p:ext uri="{BB962C8B-B14F-4D97-AF65-F5344CB8AC3E}">
        <p14:creationId xmlns:p14="http://schemas.microsoft.com/office/powerpoint/2010/main" val="21214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1000"/>
                                        <p:tgtEl>
                                          <p:spTgt spid="13">
                                            <p:txEl>
                                              <p:pRg st="2" end="2"/>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1000"/>
                                        <p:tgtEl>
                                          <p:spTgt spid="13">
                                            <p:txEl>
                                              <p:pRg st="3" end="3"/>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728" y="130353"/>
            <a:ext cx="10515600" cy="886820"/>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Structural Domain</a:t>
            </a:r>
          </a:p>
        </p:txBody>
      </p:sp>
      <p:sp>
        <p:nvSpPr>
          <p:cNvPr id="6" name="Rectangle 2"/>
          <p:cNvSpPr>
            <a:spLocks noChangeArrowheads="1"/>
          </p:cNvSpPr>
          <p:nvPr/>
        </p:nvSpPr>
        <p:spPr bwMode="auto">
          <a:xfrm>
            <a:off x="3301501" y="2436553"/>
            <a:ext cx="5216857" cy="3033805"/>
          </a:xfrm>
          <a:prstGeom prst="rect">
            <a:avLst/>
          </a:prstGeom>
          <a:solidFill>
            <a:srgbClr val="FFFFFF"/>
          </a:solidFill>
          <a:ln w="25400">
            <a:solidFill>
              <a:schemeClr val="tx1"/>
            </a:solidFill>
            <a:miter lim="800000"/>
            <a:headEnd/>
            <a:tailEnd/>
          </a:ln>
        </p:spPr>
        <p:txBody>
          <a:bodyPr/>
          <a:lstStyle/>
          <a:p>
            <a:pPr algn="ctr"/>
            <a:r>
              <a:rPr lang="en-US" sz="2800" b="1" dirty="0">
                <a:solidFill>
                  <a:srgbClr val="C00000"/>
                </a:solidFill>
                <a:latin typeface="Times New Roman" pitchFamily="18" charset="0"/>
                <a:cs typeface="Times New Roman" pitchFamily="18" charset="0"/>
              </a:rPr>
              <a:t>Structural Domain</a:t>
            </a:r>
          </a:p>
          <a:p>
            <a:pPr algn="ctr"/>
            <a:endParaRPr lang="en-US" sz="2800" b="1" dirty="0">
              <a:latin typeface="Times New Roman" pitchFamily="18" charset="0"/>
              <a:cs typeface="Times New Roman" pitchFamily="18" charset="0"/>
            </a:endParaRPr>
          </a:p>
          <a:p>
            <a:pPr marL="171450" indent="-171450">
              <a:buFont typeface="Arial" panose="020B0604020202020204" pitchFamily="34" charset="0"/>
              <a:buChar char="•"/>
            </a:pPr>
            <a:r>
              <a:rPr lang="en-US" sz="2800" dirty="0">
                <a:latin typeface="Times New Roman" pitchFamily="18" charset="0"/>
                <a:cs typeface="Times New Roman" pitchFamily="18" charset="0"/>
              </a:rPr>
              <a:t>Training infrastructure</a:t>
            </a:r>
          </a:p>
          <a:p>
            <a:pPr marL="171450" indent="-171450">
              <a:buFont typeface="Arial" panose="020B0604020202020204" pitchFamily="34" charset="0"/>
              <a:buChar char="•"/>
            </a:pPr>
            <a:r>
              <a:rPr lang="en-US" sz="2800" dirty="0">
                <a:latin typeface="Times New Roman" pitchFamily="18" charset="0"/>
                <a:cs typeface="Times New Roman" pitchFamily="18" charset="0"/>
              </a:rPr>
              <a:t>Built environment</a:t>
            </a:r>
          </a:p>
          <a:p>
            <a:pPr marL="171450" indent="-171450">
              <a:buFont typeface="Arial" panose="020B0604020202020204" pitchFamily="34" charset="0"/>
              <a:buChar char="•"/>
            </a:pPr>
            <a:r>
              <a:rPr lang="en-US" sz="2800" dirty="0">
                <a:latin typeface="Times New Roman" pitchFamily="18" charset="0"/>
                <a:cs typeface="Times New Roman" pitchFamily="18" charset="0"/>
              </a:rPr>
              <a:t>Staffing patterns</a:t>
            </a:r>
          </a:p>
          <a:p>
            <a:pPr marL="171450" indent="-171450">
              <a:buFont typeface="Arial" panose="020B0604020202020204" pitchFamily="34" charset="0"/>
              <a:buChar char="•"/>
            </a:pPr>
            <a:r>
              <a:rPr lang="en-US" sz="2800" dirty="0">
                <a:latin typeface="Times New Roman" pitchFamily="18" charset="0"/>
                <a:cs typeface="Times New Roman" pitchFamily="18" charset="0"/>
              </a:rPr>
              <a:t>Equity resourcing</a:t>
            </a:r>
          </a:p>
        </p:txBody>
      </p:sp>
      <p:sp>
        <p:nvSpPr>
          <p:cNvPr id="8" name="TextBox 7"/>
          <p:cNvSpPr txBox="1"/>
          <p:nvPr/>
        </p:nvSpPr>
        <p:spPr>
          <a:xfrm>
            <a:off x="5000495" y="1801690"/>
            <a:ext cx="1637764" cy="400110"/>
          </a:xfrm>
          <a:prstGeom prst="rect">
            <a:avLst/>
          </a:prstGeom>
          <a:noFill/>
        </p:spPr>
        <p:txBody>
          <a:bodyPr wrap="square" rtlCol="0">
            <a:spAutoFit/>
          </a:bodyPr>
          <a:lstStyle/>
          <a:p>
            <a:pPr algn="ctr"/>
            <a:r>
              <a:rPr lang="en-US" sz="2000" i="1" dirty="0">
                <a:latin typeface="Tahoma" pitchFamily="34" charset="0"/>
                <a:ea typeface="Tahoma" pitchFamily="34" charset="0"/>
                <a:cs typeface="Tahoma" pitchFamily="34" charset="0"/>
              </a:rPr>
              <a:t>Inputs</a:t>
            </a:r>
          </a:p>
        </p:txBody>
      </p:sp>
    </p:spTree>
    <p:custDataLst>
      <p:tags r:id="rId1"/>
    </p:custDataLst>
    <p:extLst>
      <p:ext uri="{BB962C8B-B14F-4D97-AF65-F5344CB8AC3E}">
        <p14:creationId xmlns:p14="http://schemas.microsoft.com/office/powerpoint/2010/main" val="274687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728" y="130353"/>
            <a:ext cx="10515600" cy="886820"/>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Structural Domain</a:t>
            </a:r>
          </a:p>
        </p:txBody>
      </p:sp>
      <p:grpSp>
        <p:nvGrpSpPr>
          <p:cNvPr id="13" name="Group 12"/>
          <p:cNvGrpSpPr/>
          <p:nvPr/>
        </p:nvGrpSpPr>
        <p:grpSpPr>
          <a:xfrm>
            <a:off x="271849" y="1396312"/>
            <a:ext cx="5711858" cy="4415552"/>
            <a:chOff x="4298836" y="3424723"/>
            <a:chExt cx="4234978" cy="848187"/>
          </a:xfrm>
        </p:grpSpPr>
        <p:sp>
          <p:nvSpPr>
            <p:cNvPr id="14" name="TextBox 13"/>
            <p:cNvSpPr txBox="1"/>
            <p:nvPr/>
          </p:nvSpPr>
          <p:spPr>
            <a:xfrm>
              <a:off x="4778578" y="3532277"/>
              <a:ext cx="3755236" cy="78870"/>
            </a:xfrm>
            <a:prstGeom prst="rect">
              <a:avLst/>
            </a:prstGeom>
            <a:noFill/>
          </p:spPr>
          <p:txBody>
            <a:bodyPr wrap="square" rtlCol="0">
              <a:spAutoFit/>
            </a:bodyPr>
            <a:lstStyle/>
            <a:p>
              <a:pPr algn="ctr"/>
              <a:endParaRPr lang="en-US" sz="1600" b="1" dirty="0">
                <a:solidFill>
                  <a:srgbClr val="FF0000"/>
                </a:solidFill>
                <a:latin typeface="Palatino Linotype" charset="0"/>
                <a:ea typeface="Palatino Linotype" charset="0"/>
                <a:cs typeface="Palatino Linotype" charset="0"/>
              </a:endParaRPr>
            </a:p>
          </p:txBody>
        </p:sp>
        <p:sp>
          <p:nvSpPr>
            <p:cNvPr id="15" name="Rounded Rectangular Callout 14"/>
            <p:cNvSpPr/>
            <p:nvPr/>
          </p:nvSpPr>
          <p:spPr>
            <a:xfrm>
              <a:off x="4298836" y="3424723"/>
              <a:ext cx="4150524" cy="848187"/>
            </a:xfrm>
            <a:prstGeom prst="wedgeRoundRectCallout">
              <a:avLst>
                <a:gd name="adj1" fmla="val 45919"/>
                <a:gd name="adj2" fmla="val 44125"/>
                <a:gd name="adj3" fmla="val 16667"/>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sz="1600" b="1" dirty="0">
                <a:solidFill>
                  <a:schemeClr val="bg1"/>
                </a:solidFill>
                <a:latin typeface="Palatino Linotype" charset="0"/>
                <a:ea typeface="Palatino Linotype" charset="0"/>
                <a:cs typeface="Palatino Linotype" charset="0"/>
              </a:endParaRPr>
            </a:p>
            <a:p>
              <a:endParaRPr lang="en-US" sz="1600" b="1" dirty="0">
                <a:latin typeface="Palatino Linotype" charset="0"/>
                <a:ea typeface="Palatino Linotype" charset="0"/>
                <a:cs typeface="Palatino Linotype" charset="0"/>
              </a:endParaRPr>
            </a:p>
            <a:p>
              <a:endParaRPr lang="en-US" sz="2200" b="1" dirty="0">
                <a:latin typeface="Palatino Linotype" charset="0"/>
                <a:ea typeface="Palatino Linotype" charset="0"/>
                <a:cs typeface="Palatino Linotype" charset="0"/>
              </a:endParaRPr>
            </a:p>
            <a:p>
              <a:endParaRPr lang="en-US" sz="2200" b="1" dirty="0" smtClean="0">
                <a:latin typeface="Palatino Linotype" charset="0"/>
                <a:ea typeface="Palatino Linotype" charset="0"/>
                <a:cs typeface="Palatino Linotype" charset="0"/>
              </a:endParaRPr>
            </a:p>
            <a:p>
              <a:r>
                <a:rPr lang="en-US" sz="2200" b="1" dirty="0" smtClean="0">
                  <a:latin typeface="Palatino Linotype" charset="0"/>
                  <a:ea typeface="Palatino Linotype" charset="0"/>
                  <a:cs typeface="Palatino Linotype" charset="0"/>
                </a:rPr>
                <a:t>“[</a:t>
              </a:r>
              <a:r>
                <a:rPr lang="en-US" sz="2200" b="1" dirty="0">
                  <a:latin typeface="Palatino Linotype" charset="0"/>
                  <a:ea typeface="Palatino Linotype" charset="0"/>
                  <a:cs typeface="Palatino Linotype" charset="0"/>
                </a:rPr>
                <a:t>Many] community colleges are required to have an early alert system… However, a noticeable contingent of these systems simply do not work, are not used by faculty, and notify academic advisors …far too late into the semester (i.e., halfway through), far beyond the point where an intervention could curb challenges</a:t>
              </a:r>
              <a:r>
                <a:rPr lang="en-US" sz="2200" b="1" dirty="0" smtClean="0">
                  <a:latin typeface="Palatino Linotype" charset="0"/>
                  <a:ea typeface="Palatino Linotype" charset="0"/>
                  <a:cs typeface="Palatino Linotype" charset="0"/>
                </a:rPr>
                <a:t>.”</a:t>
              </a:r>
            </a:p>
            <a:p>
              <a:pPr algn="r"/>
              <a:r>
                <a:rPr lang="en-US" sz="2200" b="1" dirty="0" smtClean="0">
                  <a:latin typeface="Palatino Linotype" charset="0"/>
                  <a:ea typeface="Palatino Linotype" charset="0"/>
                  <a:cs typeface="Palatino Linotype" charset="0"/>
                </a:rPr>
                <a:t> (</a:t>
              </a:r>
              <a:r>
                <a:rPr lang="en-US" sz="2200" b="1" dirty="0">
                  <a:latin typeface="Palatino Linotype" charset="0"/>
                  <a:ea typeface="Palatino Linotype" charset="0"/>
                  <a:cs typeface="Palatino Linotype" charset="0"/>
                </a:rPr>
                <a:t>Wood et al., 2017)</a:t>
              </a:r>
            </a:p>
            <a:p>
              <a:endParaRPr lang="en-US" sz="2200" b="1" dirty="0">
                <a:solidFill>
                  <a:schemeClr val="bg1"/>
                </a:solidFill>
                <a:latin typeface="Palatino Linotype" charset="0"/>
                <a:ea typeface="Palatino Linotype" charset="0"/>
                <a:cs typeface="Palatino Linotype" charset="0"/>
              </a:endParaRPr>
            </a:p>
            <a:p>
              <a:endParaRPr lang="en-US" sz="2200" b="1" dirty="0">
                <a:solidFill>
                  <a:schemeClr val="bg1"/>
                </a:solidFill>
                <a:latin typeface="Palatino Linotype" charset="0"/>
                <a:ea typeface="Palatino Linotype" charset="0"/>
                <a:cs typeface="Palatino Linotype" charset="0"/>
              </a:endParaRPr>
            </a:p>
            <a:p>
              <a:pPr algn="ctr"/>
              <a:endParaRPr lang="en-US" sz="1600" b="1" dirty="0">
                <a:solidFill>
                  <a:schemeClr val="bg1"/>
                </a:solidFill>
                <a:latin typeface="Palatino Linotype" charset="0"/>
                <a:ea typeface="Palatino Linotype" charset="0"/>
                <a:cs typeface="Palatino Linotype" charset="0"/>
              </a:endParaRPr>
            </a:p>
          </p:txBody>
        </p:sp>
      </p:grpSp>
      <p:grpSp>
        <p:nvGrpSpPr>
          <p:cNvPr id="31" name="Group 30"/>
          <p:cNvGrpSpPr/>
          <p:nvPr/>
        </p:nvGrpSpPr>
        <p:grpSpPr>
          <a:xfrm rot="10800000" flipV="1">
            <a:off x="1961011" y="1017173"/>
            <a:ext cx="9826252" cy="4533323"/>
            <a:chOff x="3089685" y="3091297"/>
            <a:chExt cx="5444129" cy="1981437"/>
          </a:xfrm>
        </p:grpSpPr>
        <p:sp>
          <p:nvSpPr>
            <p:cNvPr id="32" name="TextBox 31"/>
            <p:cNvSpPr txBox="1"/>
            <p:nvPr/>
          </p:nvSpPr>
          <p:spPr>
            <a:xfrm>
              <a:off x="4778578" y="3502139"/>
              <a:ext cx="3755236" cy="281647"/>
            </a:xfrm>
            <a:prstGeom prst="rect">
              <a:avLst/>
            </a:prstGeom>
            <a:noFill/>
          </p:spPr>
          <p:txBody>
            <a:bodyPr wrap="square" rtlCol="0">
              <a:spAutoFit/>
            </a:bodyPr>
            <a:lstStyle/>
            <a:p>
              <a:pPr algn="ctr"/>
              <a:endParaRPr lang="en-US" sz="1600" b="1" dirty="0">
                <a:solidFill>
                  <a:srgbClr val="FF0000"/>
                </a:solidFill>
              </a:endParaRPr>
            </a:p>
          </p:txBody>
        </p:sp>
        <p:sp>
          <p:nvSpPr>
            <p:cNvPr id="33" name="Rounded Rectangular Callout 14"/>
            <p:cNvSpPr/>
            <p:nvPr/>
          </p:nvSpPr>
          <p:spPr>
            <a:xfrm>
              <a:off x="3089685" y="3091297"/>
              <a:ext cx="2977468" cy="1981437"/>
            </a:xfrm>
            <a:prstGeom prst="wedgeRoundRectCallout">
              <a:avLst>
                <a:gd name="adj1" fmla="val 1009"/>
                <a:gd name="adj2" fmla="val 45437"/>
                <a:gd name="adj3" fmla="val 16667"/>
              </a:avLst>
            </a:prstGeom>
            <a:solidFill>
              <a:schemeClr val="accent3">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sz="2200" b="1" dirty="0">
                <a:latin typeface="Palatino Linotype" charset="0"/>
                <a:ea typeface="Palatino Linotype" charset="0"/>
                <a:cs typeface="Palatino Linotype" charset="0"/>
              </a:endParaRPr>
            </a:p>
            <a:p>
              <a:r>
                <a:rPr lang="en-US" sz="2200" b="1" dirty="0">
                  <a:latin typeface="Palatino Linotype" charset="0"/>
                  <a:ea typeface="Palatino Linotype" charset="0"/>
                  <a:cs typeface="Palatino Linotype" charset="0"/>
                </a:rPr>
                <a:t>“Colleges have structured educational experiences in a manner that place students in need of the greatest level of support in classes with faculty who often provide the least…too few campuses compensate part-time faculty for holding office hours and provide them with space to meet </a:t>
              </a:r>
              <a:r>
                <a:rPr lang="en-US" sz="2200" b="1" dirty="0" smtClean="0">
                  <a:latin typeface="Palatino Linotype" charset="0"/>
                  <a:ea typeface="Palatino Linotype" charset="0"/>
                  <a:cs typeface="Palatino Linotype" charset="0"/>
                </a:rPr>
                <a:t>students.” </a:t>
              </a:r>
            </a:p>
            <a:p>
              <a:endParaRPr lang="en-US" sz="2200" b="1" dirty="0">
                <a:latin typeface="Palatino Linotype" charset="0"/>
                <a:ea typeface="Palatino Linotype" charset="0"/>
                <a:cs typeface="Palatino Linotype" charset="0"/>
              </a:endParaRPr>
            </a:p>
            <a:p>
              <a:pPr algn="r"/>
              <a:r>
                <a:rPr lang="en-US" sz="2200" b="1" dirty="0" smtClean="0">
                  <a:latin typeface="Palatino Linotype" charset="0"/>
                  <a:ea typeface="Palatino Linotype" charset="0"/>
                  <a:cs typeface="Palatino Linotype" charset="0"/>
                </a:rPr>
                <a:t>(</a:t>
              </a:r>
              <a:r>
                <a:rPr lang="en-US" sz="2200" b="1" dirty="0">
                  <a:latin typeface="Palatino Linotype" charset="0"/>
                  <a:ea typeface="Palatino Linotype" charset="0"/>
                  <a:cs typeface="Palatino Linotype" charset="0"/>
                </a:rPr>
                <a:t>Wood et al., 2017)</a:t>
              </a:r>
            </a:p>
            <a:p>
              <a:r>
                <a:rPr lang="en-US" sz="2200" b="1" dirty="0">
                  <a:latin typeface="Palatino Linotype" charset="0"/>
                  <a:ea typeface="Palatino Linotype" charset="0"/>
                  <a:cs typeface="Palatino Linotype" charset="0"/>
                </a:rPr>
                <a:t> </a:t>
              </a:r>
            </a:p>
          </p:txBody>
        </p:sp>
      </p:grpSp>
    </p:spTree>
    <p:custDataLst>
      <p:tags r:id="rId1"/>
    </p:custDataLst>
    <p:extLst>
      <p:ext uri="{BB962C8B-B14F-4D97-AF65-F5344CB8AC3E}">
        <p14:creationId xmlns:p14="http://schemas.microsoft.com/office/powerpoint/2010/main" val="3849738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a:xfrm>
            <a:off x="756436" y="196478"/>
            <a:ext cx="11294698" cy="889034"/>
          </a:xfrm>
        </p:spPr>
        <p:txBody>
          <a:bodyPr/>
          <a:lstStyle/>
          <a:p>
            <a:pPr marL="0" indent="0" defTabSz="1219078">
              <a:spcBef>
                <a:spcPct val="0"/>
              </a:spcBef>
            </a:pPr>
            <a:r>
              <a:rPr lang="en-US" sz="5300" b="1" dirty="0">
                <a:solidFill>
                  <a:schemeClr val="tx1"/>
                </a:solidFill>
                <a:latin typeface="Times New Roman" panose="02020603050405020304" pitchFamily="18" charset="0"/>
                <a:ea typeface="+mj-ea"/>
                <a:cs typeface="Times New Roman" panose="02020603050405020304" pitchFamily="18" charset="0"/>
              </a:rPr>
              <a:t>Structural Domain</a:t>
            </a:r>
            <a:endParaRPr lang="en-SG" sz="5300" b="1" dirty="0">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776311421"/>
              </p:ext>
            </p:extLst>
          </p:nvPr>
        </p:nvGraphicFramePr>
        <p:xfrm>
          <a:off x="756436" y="1208868"/>
          <a:ext cx="10743305" cy="497495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096288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932"/>
            <a:ext cx="12192000" cy="572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TextBox 8"/>
          <p:cNvSpPr txBox="1"/>
          <p:nvPr/>
        </p:nvSpPr>
        <p:spPr>
          <a:xfrm>
            <a:off x="8973803" y="457382"/>
            <a:ext cx="1975449" cy="7848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Legend</a:t>
            </a:r>
            <a:endPar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Acceptable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Emerging Concern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Needs Attention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Immediate Attention</a:t>
            </a:r>
          </a:p>
        </p:txBody>
      </p:sp>
      <p:sp>
        <p:nvSpPr>
          <p:cNvPr id="10" name="Rectangle 9"/>
          <p:cNvSpPr/>
          <p:nvPr/>
        </p:nvSpPr>
        <p:spPr>
          <a:xfrm>
            <a:off x="11068528" y="670200"/>
            <a:ext cx="646981" cy="89679"/>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p:cNvSpPr/>
          <p:nvPr/>
        </p:nvSpPr>
        <p:spPr>
          <a:xfrm>
            <a:off x="11068528" y="938894"/>
            <a:ext cx="646981" cy="75930"/>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Rectangle 11"/>
          <p:cNvSpPr/>
          <p:nvPr/>
        </p:nvSpPr>
        <p:spPr>
          <a:xfrm>
            <a:off x="11068528" y="1086770"/>
            <a:ext cx="646981" cy="75930"/>
          </a:xfrm>
          <a:prstGeom prst="rect">
            <a:avLst/>
          </a:prstGeom>
          <a:solidFill>
            <a:srgbClr val="99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graphicFrame>
        <p:nvGraphicFramePr>
          <p:cNvPr id="5" name="Table 4"/>
          <p:cNvGraphicFramePr>
            <a:graphicFrameLocks noGrp="1"/>
          </p:cNvGraphicFramePr>
          <p:nvPr>
            <p:extLst/>
          </p:nvPr>
        </p:nvGraphicFramePr>
        <p:xfrm>
          <a:off x="323840" y="1311809"/>
          <a:ext cx="11423376" cy="5322553"/>
        </p:xfrm>
        <a:graphic>
          <a:graphicData uri="http://schemas.openxmlformats.org/drawingml/2006/table">
            <a:tbl>
              <a:tblPr>
                <a:tableStyleId>{616DA210-FB5B-4158-B5E0-FEB733F419BA}</a:tableStyleId>
              </a:tblPr>
              <a:tblGrid>
                <a:gridCol w="3611848">
                  <a:extLst>
                    <a:ext uri="{9D8B030D-6E8A-4147-A177-3AD203B41FA5}">
                      <a16:colId xmlns:a16="http://schemas.microsoft.com/office/drawing/2014/main" val="1259754565"/>
                    </a:ext>
                  </a:extLst>
                </a:gridCol>
                <a:gridCol w="2063914">
                  <a:extLst>
                    <a:ext uri="{9D8B030D-6E8A-4147-A177-3AD203B41FA5}">
                      <a16:colId xmlns:a16="http://schemas.microsoft.com/office/drawing/2014/main" val="2102523497"/>
                    </a:ext>
                  </a:extLst>
                </a:gridCol>
                <a:gridCol w="1996022">
                  <a:extLst>
                    <a:ext uri="{9D8B030D-6E8A-4147-A177-3AD203B41FA5}">
                      <a16:colId xmlns:a16="http://schemas.microsoft.com/office/drawing/2014/main" val="3182359295"/>
                    </a:ext>
                  </a:extLst>
                </a:gridCol>
                <a:gridCol w="1996022">
                  <a:extLst>
                    <a:ext uri="{9D8B030D-6E8A-4147-A177-3AD203B41FA5}">
                      <a16:colId xmlns:a16="http://schemas.microsoft.com/office/drawing/2014/main" val="109782758"/>
                    </a:ext>
                  </a:extLst>
                </a:gridCol>
                <a:gridCol w="1755570">
                  <a:extLst>
                    <a:ext uri="{9D8B030D-6E8A-4147-A177-3AD203B41FA5}">
                      <a16:colId xmlns:a16="http://schemas.microsoft.com/office/drawing/2014/main" val="3861090854"/>
                    </a:ext>
                  </a:extLst>
                </a:gridCol>
              </a:tblGrid>
              <a:tr h="0">
                <a:tc gridSpan="5">
                  <a:txBody>
                    <a:bodyPr/>
                    <a:lstStyle/>
                    <a:p>
                      <a:endParaRPr lang="en-US" sz="100" dirty="0"/>
                    </a:p>
                  </a:txBody>
                  <a:tcPr marL="7620" marR="7620" marT="7620" marB="0" anchor="ctr"/>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n-US"/>
                    </a:p>
                  </a:txBody>
                  <a:tcPr/>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pPr algn="ctr" fontAlgn="b"/>
                      <a:endParaRPr lang="en-US" sz="1200" b="0" i="0" u="none" strike="noStrike" dirty="0">
                        <a:solidFill>
                          <a:srgbClr val="000000"/>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3428837239"/>
                  </a:ext>
                </a:extLst>
              </a:tr>
              <a:tr h="702293">
                <a:tc>
                  <a:txBody>
                    <a:bodyPr/>
                    <a:lstStyle/>
                    <a:p>
                      <a:pPr algn="ctr" fontAlgn="b">
                        <a:lnSpc>
                          <a:spcPct val="100000"/>
                        </a:lnSpc>
                      </a:pPr>
                      <a:endParaRPr lang="en-US" sz="11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algn="ctr" fontAlgn="b">
                        <a:lnSpc>
                          <a:spcPct val="100000"/>
                        </a:lnSpc>
                      </a:pPr>
                      <a:r>
                        <a:rPr lang="en-US" sz="1400" u="none" strike="noStrike" dirty="0">
                          <a:effectLst/>
                          <a:latin typeface="Palatino Linotype" panose="02040502050505030304" pitchFamily="18" charset="0"/>
                        </a:rPr>
                        <a:t>Part-Time Faculty</a:t>
                      </a:r>
                    </a:p>
                    <a:p>
                      <a:pPr algn="ctr" fontAlgn="b">
                        <a:lnSpc>
                          <a:spcPct val="100000"/>
                        </a:lnSpc>
                      </a:pPr>
                      <a:r>
                        <a:rPr lang="en-US" sz="1400" b="0" i="1" u="none" strike="noStrike" dirty="0">
                          <a:solidFill>
                            <a:srgbClr val="000000"/>
                          </a:solidFill>
                          <a:effectLst/>
                          <a:latin typeface="Palatino Linotype" panose="02040502050505030304" pitchFamily="18" charset="0"/>
                        </a:rPr>
                        <a:t>Teaching</a:t>
                      </a:r>
                      <a:r>
                        <a:rPr lang="en-US" sz="1400" b="0" i="1" u="none" strike="noStrike" baseline="0" dirty="0">
                          <a:solidFill>
                            <a:srgbClr val="000000"/>
                          </a:solidFill>
                          <a:effectLst/>
                          <a:latin typeface="Palatino Linotype" panose="02040502050505030304" pitchFamily="18" charset="0"/>
                        </a:rPr>
                        <a:t> Here Part-Time</a:t>
                      </a:r>
                      <a:endParaRPr lang="en-US" sz="1400" b="0" i="1" u="none" strike="noStrike" dirty="0">
                        <a:solidFill>
                          <a:srgbClr val="000000"/>
                        </a:solidFill>
                        <a:effectLst/>
                        <a:latin typeface="Palatino Linotype" panose="02040502050505030304" pitchFamily="18" charset="0"/>
                      </a:endParaRPr>
                    </a:p>
                  </a:txBody>
                  <a:tcPr marL="7620" marR="7620" marT="7620" marB="0" anchor="ctr"/>
                </a:tc>
                <a:tc>
                  <a:txBody>
                    <a:bodyPr/>
                    <a:lstStyle/>
                    <a:p>
                      <a:pPr algn="ctr" fontAlgn="b">
                        <a:lnSpc>
                          <a:spcPct val="100000"/>
                        </a:lnSpc>
                      </a:pPr>
                      <a:r>
                        <a:rPr lang="en-US" sz="1400" u="none" strike="noStrike" dirty="0">
                          <a:effectLst/>
                          <a:latin typeface="Palatino Linotype" panose="02040502050505030304" pitchFamily="18" charset="0"/>
                        </a:rPr>
                        <a:t>Part-Time Faculty</a:t>
                      </a:r>
                    </a:p>
                    <a:p>
                      <a:pPr algn="ctr" fontAlgn="b">
                        <a:lnSpc>
                          <a:spcPct val="100000"/>
                        </a:lnSpc>
                      </a:pPr>
                      <a:r>
                        <a:rPr lang="en-US" sz="1400" b="0" i="1" u="none" strike="noStrike" dirty="0">
                          <a:solidFill>
                            <a:srgbClr val="000000"/>
                          </a:solidFill>
                          <a:effectLst/>
                          <a:latin typeface="Palatino Linotype" panose="02040502050505030304" pitchFamily="18" charset="0"/>
                        </a:rPr>
                        <a:t>Teaching</a:t>
                      </a:r>
                      <a:r>
                        <a:rPr lang="en-US" sz="1400" b="0" i="1" u="none" strike="noStrike" baseline="0" dirty="0">
                          <a:solidFill>
                            <a:srgbClr val="000000"/>
                          </a:solidFill>
                          <a:effectLst/>
                          <a:latin typeface="Palatino Linotype" panose="02040502050505030304" pitchFamily="18" charset="0"/>
                        </a:rPr>
                        <a:t> Here Full-Time</a:t>
                      </a:r>
                      <a:endParaRPr lang="en-US" sz="1400" b="0" i="1" u="none" strike="noStrike" dirty="0">
                        <a:solidFill>
                          <a:srgbClr val="000000"/>
                        </a:solidFill>
                        <a:effectLst/>
                        <a:latin typeface="Palatino Linotype" panose="02040502050505030304" pitchFamily="18" charset="0"/>
                      </a:endParaRPr>
                    </a:p>
                  </a:txBody>
                  <a:tcPr marL="7620" marR="7620" marT="7620" marB="0" anchor="ctr"/>
                </a:tc>
                <a:tc>
                  <a:txBody>
                    <a:bodyPr/>
                    <a:lstStyle/>
                    <a:p>
                      <a:pPr algn="ctr" fontAlgn="b">
                        <a:lnSpc>
                          <a:spcPct val="100000"/>
                        </a:lnSpc>
                      </a:pPr>
                      <a:r>
                        <a:rPr lang="en-US" sz="1400" u="none" strike="noStrike" dirty="0">
                          <a:effectLst/>
                          <a:latin typeface="Palatino Linotype" panose="02040502050505030304" pitchFamily="18" charset="0"/>
                        </a:rPr>
                        <a:t>Part-Time Faculty</a:t>
                      </a:r>
                    </a:p>
                    <a:p>
                      <a:pPr algn="ctr" fontAlgn="b">
                        <a:lnSpc>
                          <a:spcPct val="100000"/>
                        </a:lnSpc>
                      </a:pPr>
                      <a:r>
                        <a:rPr lang="en-US" sz="1400" b="0" i="1" u="none" strike="noStrike" dirty="0">
                          <a:solidFill>
                            <a:srgbClr val="000000"/>
                          </a:solidFill>
                          <a:effectLst/>
                          <a:latin typeface="Palatino Linotype" panose="02040502050505030304" pitchFamily="18" charset="0"/>
                        </a:rPr>
                        <a:t>Teaching</a:t>
                      </a:r>
                      <a:r>
                        <a:rPr lang="en-US" sz="1400" b="0" i="1" u="none" strike="noStrike" baseline="0" dirty="0">
                          <a:solidFill>
                            <a:srgbClr val="000000"/>
                          </a:solidFill>
                          <a:effectLst/>
                          <a:latin typeface="Palatino Linotype" panose="02040502050505030304" pitchFamily="18" charset="0"/>
                        </a:rPr>
                        <a:t> at Multiple Institutions</a:t>
                      </a:r>
                      <a:endParaRPr lang="en-US" sz="1400" b="0" i="1" u="none" strike="noStrike" dirty="0">
                        <a:solidFill>
                          <a:srgbClr val="000000"/>
                        </a:solidFill>
                        <a:effectLst/>
                        <a:latin typeface="Palatino Linotype" panose="02040502050505030304" pitchFamily="18" charset="0"/>
                      </a:endParaRPr>
                    </a:p>
                  </a:txBody>
                  <a:tcPr marL="7620" marR="7620" marT="7620" marB="0" anchor="ctr"/>
                </a:tc>
                <a:tc>
                  <a:txBody>
                    <a:bodyPr/>
                    <a:lstStyle/>
                    <a:p>
                      <a:pPr algn="ctr" fontAlgn="b">
                        <a:lnSpc>
                          <a:spcPct val="100000"/>
                        </a:lnSpc>
                      </a:pPr>
                      <a:r>
                        <a:rPr lang="en-US" sz="1400" u="none" strike="noStrike" dirty="0">
                          <a:effectLst/>
                          <a:latin typeface="Palatino Linotype" panose="02040502050505030304" pitchFamily="18" charset="0"/>
                        </a:rPr>
                        <a:t>Part-Time Faculty</a:t>
                      </a:r>
                    </a:p>
                    <a:p>
                      <a:pPr algn="ctr" fontAlgn="b">
                        <a:lnSpc>
                          <a:spcPct val="100000"/>
                        </a:lnSpc>
                      </a:pPr>
                      <a:r>
                        <a:rPr lang="en-US" sz="1400" b="0" i="1" u="none" strike="noStrike" dirty="0">
                          <a:solidFill>
                            <a:srgbClr val="000000"/>
                          </a:solidFill>
                          <a:effectLst/>
                          <a:latin typeface="Palatino Linotype" panose="02040502050505030304" pitchFamily="18" charset="0"/>
                        </a:rPr>
                        <a:t>Overall</a:t>
                      </a:r>
                    </a:p>
                  </a:txBody>
                  <a:tcPr marL="7620" marR="7620" marT="7620" marB="0" anchor="ctr"/>
                </a:tc>
                <a:extLst>
                  <a:ext uri="{0D108BD9-81ED-4DB2-BD59-A6C34878D82A}">
                    <a16:rowId xmlns:a16="http://schemas.microsoft.com/office/drawing/2014/main" val="865680692"/>
                  </a:ext>
                </a:extLst>
              </a:tr>
              <a:tr h="267244">
                <a:tc>
                  <a:txBody>
                    <a:bodyPr/>
                    <a:lstStyle/>
                    <a:p>
                      <a:pPr algn="ctr" fontAlgn="b">
                        <a:lnSpc>
                          <a:spcPct val="150000"/>
                        </a:lnSpc>
                      </a:pPr>
                      <a:r>
                        <a:rPr lang="en-US" sz="1400" u="none" strike="noStrike" dirty="0">
                          <a:effectLst/>
                          <a:latin typeface="Palatino Linotype" panose="02040502050505030304" pitchFamily="18" charset="0"/>
                        </a:rPr>
                        <a:t>Collaborative Learning</a:t>
                      </a:r>
                      <a:endParaRPr lang="en-US" sz="1400" b="0" i="0" u="none" strike="noStrike" dirty="0">
                        <a:solidFill>
                          <a:srgbClr val="000000"/>
                        </a:solidFill>
                        <a:effectLst/>
                        <a:latin typeface="Palatino Linotype" panose="02040502050505030304" pitchFamily="18" charset="0"/>
                      </a:endParaRPr>
                    </a:p>
                  </a:txBody>
                  <a:tcPr marL="7620" marR="7620" marT="7620" marB="0" anchor="ctr">
                    <a:noFill/>
                  </a:tcPr>
                </a:tc>
                <a:tc>
                  <a:txBody>
                    <a:bodyPr/>
                    <a:lstStyle/>
                    <a:p>
                      <a:pPr algn="ctr" fontAlgn="b">
                        <a:lnSpc>
                          <a:spcPct val="150000"/>
                        </a:lnSpc>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algn="ctr" fontAlgn="b">
                        <a:lnSpc>
                          <a:spcPct val="150000"/>
                        </a:lnSpc>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extLst>
                  <a:ext uri="{0D108BD9-81ED-4DB2-BD59-A6C34878D82A}">
                    <a16:rowId xmlns:a16="http://schemas.microsoft.com/office/drawing/2014/main" val="2422882219"/>
                  </a:ext>
                </a:extLst>
              </a:tr>
              <a:tr h="267244">
                <a:tc>
                  <a:txBody>
                    <a:bodyPr/>
                    <a:lstStyle/>
                    <a:p>
                      <a:pPr algn="ctr" fontAlgn="b">
                        <a:lnSpc>
                          <a:spcPct val="150000"/>
                        </a:lnSpc>
                      </a:pPr>
                      <a:r>
                        <a:rPr lang="en-US" sz="1400" u="none" strike="noStrike" dirty="0">
                          <a:effectLst/>
                          <a:latin typeface="Palatino Linotype" panose="02040502050505030304" pitchFamily="18" charset="0"/>
                        </a:rPr>
                        <a:t>Culturally Relevant Teaching</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Emerging</a:t>
                      </a:r>
                      <a:r>
                        <a:rPr lang="en-US" sz="1400" b="0" i="0" u="none" strike="noStrike" baseline="0" dirty="0">
                          <a:solidFill>
                            <a:srgbClr val="000000"/>
                          </a:solidFill>
                          <a:effectLst/>
                          <a:latin typeface="Palatino Linotype" panose="02040502050505030304" pitchFamily="18" charset="0"/>
                        </a:rPr>
                        <a:t> Concern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FF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2440130038"/>
                  </a:ext>
                </a:extLst>
              </a:tr>
              <a:tr h="267244">
                <a:tc>
                  <a:txBody>
                    <a:bodyPr/>
                    <a:lstStyle/>
                    <a:p>
                      <a:pPr algn="ctr" fontAlgn="b">
                        <a:lnSpc>
                          <a:spcPct val="150000"/>
                        </a:lnSpc>
                      </a:pPr>
                      <a:r>
                        <a:rPr lang="en-US" sz="1400" u="none" strike="noStrike" dirty="0">
                          <a:effectLst/>
                          <a:latin typeface="Palatino Linotype" panose="02040502050505030304" pitchFamily="18" charset="0"/>
                        </a:rPr>
                        <a:t>Performance Monitoring</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Emerging</a:t>
                      </a:r>
                      <a:r>
                        <a:rPr lang="en-US" sz="1400" b="0" i="0" u="none" strike="noStrike" baseline="0" dirty="0">
                          <a:solidFill>
                            <a:srgbClr val="000000"/>
                          </a:solidFill>
                          <a:effectLst/>
                          <a:latin typeface="Palatino Linotype" panose="02040502050505030304" pitchFamily="18" charset="0"/>
                        </a:rPr>
                        <a:t> Concern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FF00"/>
                    </a:solidFill>
                  </a:tcPr>
                </a:tc>
                <a:extLst>
                  <a:ext uri="{0D108BD9-81ED-4DB2-BD59-A6C34878D82A}">
                    <a16:rowId xmlns:a16="http://schemas.microsoft.com/office/drawing/2014/main" val="2058665027"/>
                  </a:ext>
                </a:extLst>
              </a:tr>
              <a:tr h="267244">
                <a:tc>
                  <a:txBody>
                    <a:bodyPr/>
                    <a:lstStyle/>
                    <a:p>
                      <a:pPr algn="ctr" fontAlgn="b">
                        <a:lnSpc>
                          <a:spcPct val="150000"/>
                        </a:lnSpc>
                      </a:pPr>
                      <a:r>
                        <a:rPr lang="en-US" sz="1400" u="none" strike="noStrike" dirty="0">
                          <a:effectLst/>
                          <a:latin typeface="Palatino Linotype" panose="02040502050505030304" pitchFamily="18" charset="0"/>
                        </a:rPr>
                        <a:t>Relationship-Building</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3374539634"/>
                  </a:ext>
                </a:extLst>
              </a:tr>
              <a:tr h="0">
                <a:tc>
                  <a:txBody>
                    <a:bodyPr/>
                    <a:lstStyle/>
                    <a:p>
                      <a:pPr algn="ctr" fontAlgn="b">
                        <a:lnSpc>
                          <a:spcPct val="150000"/>
                        </a:lnSpc>
                      </a:pPr>
                      <a:r>
                        <a:rPr lang="en-US" sz="1400" u="none" strike="noStrike" dirty="0">
                          <a:effectLst/>
                          <a:latin typeface="Palatino Linotype" panose="02040502050505030304" pitchFamily="18" charset="0"/>
                        </a:rPr>
                        <a:t>Institutional Responsibility</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extLst>
                  <a:ext uri="{0D108BD9-81ED-4DB2-BD59-A6C34878D82A}">
                    <a16:rowId xmlns:a16="http://schemas.microsoft.com/office/drawing/2014/main" val="414021397"/>
                  </a:ext>
                </a:extLst>
              </a:tr>
              <a:tr h="0">
                <a:tc>
                  <a:txBody>
                    <a:bodyPr/>
                    <a:lstStyle/>
                    <a:p>
                      <a:pPr algn="ctr" fontAlgn="b">
                        <a:lnSpc>
                          <a:spcPct val="150000"/>
                        </a:lnSpc>
                      </a:pPr>
                      <a:r>
                        <a:rPr lang="en-US" sz="1400" u="none" strike="noStrike" dirty="0">
                          <a:effectLst/>
                          <a:latin typeface="Palatino Linotype" panose="02040502050505030304" pitchFamily="18" charset="0"/>
                        </a:rPr>
                        <a:t>High Expectations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extLst>
                  <a:ext uri="{0D108BD9-81ED-4DB2-BD59-A6C34878D82A}">
                    <a16:rowId xmlns:a16="http://schemas.microsoft.com/office/drawing/2014/main" val="3505086483"/>
                  </a:ext>
                </a:extLst>
              </a:tr>
              <a:tr h="267244">
                <a:tc>
                  <a:txBody>
                    <a:bodyPr/>
                    <a:lstStyle/>
                    <a:p>
                      <a:pPr algn="ctr" fontAlgn="b">
                        <a:lnSpc>
                          <a:spcPct val="150000"/>
                        </a:lnSpc>
                      </a:pPr>
                      <a:r>
                        <a:rPr lang="en-US" sz="1400" u="none" strike="noStrike" dirty="0">
                          <a:effectLst/>
                          <a:latin typeface="Palatino Linotype" panose="02040502050505030304" pitchFamily="18" charset="0"/>
                        </a:rPr>
                        <a:t>Validating Messages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325465245"/>
                  </a:ext>
                </a:extLst>
              </a:tr>
              <a:tr h="267244">
                <a:tc>
                  <a:txBody>
                    <a:bodyPr/>
                    <a:lstStyle/>
                    <a:p>
                      <a:pPr algn="ctr" fontAlgn="b">
                        <a:lnSpc>
                          <a:spcPct val="150000"/>
                        </a:lnSpc>
                      </a:pPr>
                      <a:r>
                        <a:rPr lang="en-US" sz="1400" u="none" strike="noStrike" dirty="0">
                          <a:effectLst/>
                          <a:latin typeface="Palatino Linotype" panose="02040502050505030304" pitchFamily="18" charset="0"/>
                        </a:rPr>
                        <a:t>Faculty Student Engagement</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3382151186"/>
                  </a:ext>
                </a:extLst>
              </a:tr>
              <a:tr h="267244">
                <a:tc>
                  <a:txBody>
                    <a:bodyPr/>
                    <a:lstStyle/>
                    <a:p>
                      <a:pPr algn="ctr" fontAlgn="b">
                        <a:lnSpc>
                          <a:spcPct val="150000"/>
                        </a:lnSpc>
                      </a:pPr>
                      <a:r>
                        <a:rPr lang="en-US" sz="1400" u="none" strike="noStrike" dirty="0">
                          <a:effectLst/>
                          <a:latin typeface="Palatino Linotype" panose="02040502050505030304" pitchFamily="18" charset="0"/>
                        </a:rPr>
                        <a:t>Appropriate Disclosing</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extLst>
                  <a:ext uri="{0D108BD9-81ED-4DB2-BD59-A6C34878D82A}">
                    <a16:rowId xmlns:a16="http://schemas.microsoft.com/office/drawing/2014/main" val="548715794"/>
                  </a:ext>
                </a:extLst>
              </a:tr>
              <a:tr h="267244">
                <a:tc>
                  <a:txBody>
                    <a:bodyPr/>
                    <a:lstStyle/>
                    <a:p>
                      <a:pPr algn="ctr" fontAlgn="b">
                        <a:lnSpc>
                          <a:spcPct val="150000"/>
                        </a:lnSpc>
                      </a:pPr>
                      <a:r>
                        <a:rPr lang="en-US" sz="1400" u="none" strike="noStrike" dirty="0">
                          <a:effectLst/>
                          <a:latin typeface="Palatino Linotype" panose="02040502050505030304" pitchFamily="18" charset="0"/>
                        </a:rPr>
                        <a:t>Welcoming Engagement (In Class)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Emerging</a:t>
                      </a:r>
                      <a:r>
                        <a:rPr lang="en-US" sz="1400" b="0" i="0" u="none" strike="noStrike" baseline="0" dirty="0">
                          <a:solidFill>
                            <a:srgbClr val="000000"/>
                          </a:solidFill>
                          <a:effectLst/>
                          <a:latin typeface="Palatino Linotype" panose="02040502050505030304" pitchFamily="18" charset="0"/>
                        </a:rPr>
                        <a:t> Concern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FF00"/>
                    </a:solidFill>
                  </a:tcPr>
                </a:tc>
                <a:extLst>
                  <a:ext uri="{0D108BD9-81ED-4DB2-BD59-A6C34878D82A}">
                    <a16:rowId xmlns:a16="http://schemas.microsoft.com/office/drawing/2014/main" val="845608416"/>
                  </a:ext>
                </a:extLst>
              </a:tr>
              <a:tr h="267244">
                <a:tc>
                  <a:txBody>
                    <a:bodyPr/>
                    <a:lstStyle/>
                    <a:p>
                      <a:pPr algn="ctr" fontAlgn="b">
                        <a:lnSpc>
                          <a:spcPct val="150000"/>
                        </a:lnSpc>
                      </a:pPr>
                      <a:r>
                        <a:rPr lang="en-US" sz="1400" u="none" strike="noStrike" dirty="0">
                          <a:effectLst/>
                          <a:latin typeface="Palatino Linotype" panose="02040502050505030304" pitchFamily="18" charset="0"/>
                        </a:rPr>
                        <a:t>Welcoming Engagement (Out of Class)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927369498"/>
                  </a:ext>
                </a:extLst>
              </a:tr>
              <a:tr h="267244">
                <a:tc>
                  <a:txBody>
                    <a:bodyPr/>
                    <a:lstStyle/>
                    <a:p>
                      <a:pPr algn="ctr" fontAlgn="b">
                        <a:lnSpc>
                          <a:spcPct val="150000"/>
                        </a:lnSpc>
                      </a:pPr>
                      <a:r>
                        <a:rPr lang="en-US" sz="1400" u="none" strike="noStrike" dirty="0">
                          <a:effectLst/>
                          <a:latin typeface="Palatino Linotype" panose="02040502050505030304" pitchFamily="18" charset="0"/>
                        </a:rPr>
                        <a:t>Empowerment</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2730362904"/>
                  </a:ext>
                </a:extLst>
              </a:tr>
              <a:tr h="267244">
                <a:tc>
                  <a:txBody>
                    <a:bodyPr/>
                    <a:lstStyle/>
                    <a:p>
                      <a:pPr algn="ctr" fontAlgn="b">
                        <a:lnSpc>
                          <a:spcPct val="150000"/>
                        </a:lnSpc>
                      </a:pPr>
                      <a:r>
                        <a:rPr lang="en-US" sz="1400" u="none" strike="noStrike" dirty="0">
                          <a:effectLst/>
                          <a:latin typeface="Palatino Linotype" panose="02040502050505030304" pitchFamily="18" charset="0"/>
                        </a:rPr>
                        <a:t>Intrusive Practices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p>
                  </a:txBody>
                  <a:tcPr marL="7620" marR="7620" marT="7620" marB="0" anchor="ctr">
                    <a:solidFill>
                      <a:srgbClr val="92D050"/>
                    </a:solidFill>
                  </a:tcPr>
                </a:tc>
                <a:extLst>
                  <a:ext uri="{0D108BD9-81ED-4DB2-BD59-A6C34878D82A}">
                    <a16:rowId xmlns:a16="http://schemas.microsoft.com/office/drawing/2014/main" val="1104816636"/>
                  </a:ext>
                </a:extLst>
              </a:tr>
              <a:tr h="267244">
                <a:tc>
                  <a:txBody>
                    <a:bodyPr/>
                    <a:lstStyle/>
                    <a:p>
                      <a:pPr algn="ctr" fontAlgn="b">
                        <a:lnSpc>
                          <a:spcPct val="150000"/>
                        </a:lnSpc>
                      </a:pPr>
                      <a:r>
                        <a:rPr lang="en-US" sz="1400" u="none" strike="noStrike" dirty="0" err="1">
                          <a:effectLst/>
                          <a:latin typeface="Palatino Linotype" panose="02040502050505030304" pitchFamily="18" charset="0"/>
                        </a:rPr>
                        <a:t>Microaggressions</a:t>
                      </a:r>
                      <a:endParaRPr lang="en-US" sz="1400" b="0" i="0" u="none" strike="noStrike" dirty="0">
                        <a:solidFill>
                          <a:srgbClr val="000000"/>
                        </a:solidFill>
                        <a:effectLst/>
                        <a:latin typeface="Palatino Linotype" panose="02040502050505030304" pitchFamily="18" charset="0"/>
                      </a:endParaRPr>
                    </a:p>
                  </a:txBody>
                  <a:tcPr marL="7620" marR="7620" marT="7620" marB="0" anchor="ct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Acceptable</a:t>
                      </a:r>
                      <a:endParaRPr lang="en-US" sz="1400" b="0" i="0" u="none" strike="noStrike" baseline="30000" dirty="0">
                        <a:solidFill>
                          <a:srgbClr val="000000"/>
                        </a:solidFill>
                        <a:effectLst/>
                        <a:latin typeface="Palatino Linotype" panose="02040502050505030304" pitchFamily="18" charset="0"/>
                      </a:endParaRPr>
                    </a:p>
                  </a:txBody>
                  <a:tcPr marL="7620" marR="7620" marT="7620" marB="0" anchor="ctr">
                    <a:solidFill>
                      <a:srgbClr val="92D05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Immediate</a:t>
                      </a:r>
                      <a:r>
                        <a:rPr lang="en-US" sz="1400" b="0" i="0" u="none" strike="noStrike" baseline="0" dirty="0">
                          <a:solidFill>
                            <a:srgbClr val="000000"/>
                          </a:solidFill>
                          <a:effectLst/>
                          <a:latin typeface="Palatino Linotype" panose="02040502050505030304" pitchFamily="18" charset="0"/>
                        </a:rPr>
                        <a:t> Attention</a:t>
                      </a:r>
                      <a:endParaRPr lang="en-US" sz="1400" b="0" i="0" u="none" strike="noStrike" dirty="0">
                        <a:solidFill>
                          <a:srgbClr val="000000"/>
                        </a:solidFill>
                        <a:effectLst/>
                        <a:latin typeface="Palatino Linotype" panose="02040502050505030304" pitchFamily="18" charset="0"/>
                      </a:endParaRPr>
                    </a:p>
                  </a:txBody>
                  <a:tcPr marL="7620" marR="7620" marT="7620" marB="0" anchor="ctr">
                    <a:solidFill>
                      <a:srgbClr val="FF0000"/>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Palatino Linotype" panose="02040502050505030304" pitchFamily="18" charset="0"/>
                        </a:rPr>
                        <a:t>Needs Attention</a:t>
                      </a:r>
                    </a:p>
                  </a:txBody>
                  <a:tcPr marL="7620" marR="7620" marT="7620" marB="0" anchor="ctr">
                    <a:solidFill>
                      <a:srgbClr val="FFC000"/>
                    </a:solidFill>
                  </a:tcPr>
                </a:tc>
                <a:extLst>
                  <a:ext uri="{0D108BD9-81ED-4DB2-BD59-A6C34878D82A}">
                    <a16:rowId xmlns:a16="http://schemas.microsoft.com/office/drawing/2014/main" val="922534761"/>
                  </a:ext>
                </a:extLst>
              </a:tr>
            </a:tbl>
          </a:graphicData>
        </a:graphic>
      </p:graphicFrame>
      <p:sp>
        <p:nvSpPr>
          <p:cNvPr id="15" name="Rectangle 14"/>
          <p:cNvSpPr/>
          <p:nvPr/>
        </p:nvSpPr>
        <p:spPr>
          <a:xfrm>
            <a:off x="11069642" y="811421"/>
            <a:ext cx="646981" cy="75930"/>
          </a:xfrm>
          <a:prstGeom prst="rect">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16" name="Rectangle 15"/>
          <p:cNvSpPr/>
          <p:nvPr/>
        </p:nvSpPr>
        <p:spPr>
          <a:xfrm>
            <a:off x="2002976" y="6605755"/>
            <a:ext cx="8686800" cy="261610"/>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Note: Scores for “Immediate Concern” and “Acceptable” represent statistically significant differences based on national exemplar colleges.</a:t>
            </a:r>
            <a:endParaRPr kumimoji="0" lang="en-US" sz="11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4" name="Rectangle 3"/>
          <p:cNvSpPr/>
          <p:nvPr/>
        </p:nvSpPr>
        <p:spPr>
          <a:xfrm>
            <a:off x="806766" y="809334"/>
            <a:ext cx="107217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rPr>
              <a:t>Part-Time Faculty in Developmental Education</a:t>
            </a:r>
          </a:p>
        </p:txBody>
      </p:sp>
      <p:sp>
        <p:nvSpPr>
          <p:cNvPr id="18" name="Title 1"/>
          <p:cNvSpPr txBox="1">
            <a:spLocks/>
          </p:cNvSpPr>
          <p:nvPr/>
        </p:nvSpPr>
        <p:spPr>
          <a:xfrm>
            <a:off x="777728" y="130353"/>
            <a:ext cx="10515600" cy="886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Structure Matters</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custDataLst>
      <p:tags r:id="rId1"/>
    </p:custDataLst>
    <p:extLst>
      <p:ext uri="{BB962C8B-B14F-4D97-AF65-F5344CB8AC3E}">
        <p14:creationId xmlns:p14="http://schemas.microsoft.com/office/powerpoint/2010/main" val="2400522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89286" y="1293625"/>
            <a:ext cx="9778713" cy="4947245"/>
          </a:xfrm>
          <a:prstGeom prst="rect">
            <a:avLst/>
          </a:prstGeom>
        </p:spPr>
        <p:txBody>
          <a:bodyPr>
            <a:noAutofit/>
          </a:bodyPr>
          <a:lstStyle>
            <a:lvl1pPr marL="457177" indent="-457177" algn="l" defTabSz="121913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50" indent="-380981" algn="l" defTabSz="121913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340"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Arial" pitchFamily="34" charset="0"/>
              <a:buNone/>
            </a:pPr>
            <a:r>
              <a:rPr lang="en-US" sz="2200" i="1" u="sng" dirty="0">
                <a:latin typeface="Palatino Linotype" charset="0"/>
                <a:ea typeface="Palatino Linotype" charset="0"/>
                <a:cs typeface="Palatino Linotype" charset="0"/>
              </a:rPr>
              <a:t>Recommendations for Institutional Commitment </a:t>
            </a:r>
          </a:p>
          <a:p>
            <a:pPr marL="0" indent="0">
              <a:buFont typeface="Arial" pitchFamily="34" charset="0"/>
              <a:buNone/>
            </a:pPr>
            <a:endParaRPr lang="en-US" sz="2200" dirty="0">
              <a:latin typeface="Palatino Linotype" charset="0"/>
              <a:ea typeface="Palatino Linotype" charset="0"/>
              <a:cs typeface="Palatino Linotype" charset="0"/>
            </a:endParaRPr>
          </a:p>
          <a:p>
            <a:r>
              <a:rPr lang="en-US" sz="2200" dirty="0">
                <a:latin typeface="Palatino Linotype" charset="0"/>
                <a:ea typeface="Palatino Linotype" charset="0"/>
                <a:cs typeface="Palatino Linotype" charset="0"/>
              </a:rPr>
              <a:t>Ensure campus leaders communicate urgency about a focus on students experiencing DPI at high profile events, including convocation </a:t>
            </a:r>
          </a:p>
          <a:p>
            <a:r>
              <a:rPr lang="en-US" sz="2200" dirty="0">
                <a:latin typeface="Palatino Linotype" charset="0"/>
                <a:ea typeface="Palatino Linotype" charset="0"/>
                <a:cs typeface="Palatino Linotype" charset="0"/>
              </a:rPr>
              <a:t>Hire personnel with a proven record of success in working with underserved students  </a:t>
            </a:r>
          </a:p>
          <a:p>
            <a:r>
              <a:rPr lang="en-US" sz="2200" dirty="0">
                <a:latin typeface="Palatino Linotype" charset="0"/>
                <a:ea typeface="Palatino Linotype" charset="0"/>
                <a:cs typeface="Palatino Linotype" charset="0"/>
              </a:rPr>
              <a:t>Implement a campus-wide early alert system</a:t>
            </a:r>
          </a:p>
          <a:p>
            <a:r>
              <a:rPr lang="en-US" sz="2200" dirty="0">
                <a:latin typeface="Palatino Linotype" charset="0"/>
                <a:ea typeface="Palatino Linotype" charset="0"/>
                <a:cs typeface="Palatino Linotype" charset="0"/>
              </a:rPr>
              <a:t>Integrate equity plan goals into the institution’s strategic plan </a:t>
            </a:r>
          </a:p>
          <a:p>
            <a:r>
              <a:rPr lang="en-US" sz="2200" dirty="0">
                <a:latin typeface="Palatino Linotype" charset="0"/>
                <a:ea typeface="Palatino Linotype" charset="0"/>
                <a:cs typeface="Palatino Linotype" charset="0"/>
              </a:rPr>
              <a:t>Identify advocates for working with underserved students within campus departments</a:t>
            </a:r>
          </a:p>
          <a:p>
            <a:r>
              <a:rPr lang="en-US" sz="2200" dirty="0">
                <a:latin typeface="Palatino Linotype" charset="0"/>
                <a:ea typeface="Palatino Linotype" charset="0"/>
                <a:cs typeface="Palatino Linotype" charset="0"/>
              </a:rPr>
              <a:t>Increase representation of full-time faculty in developmental education</a:t>
            </a:r>
          </a:p>
          <a:p>
            <a:r>
              <a:rPr lang="en-US" sz="2200" dirty="0">
                <a:latin typeface="Palatino Linotype" panose="02040502050505030304" pitchFamily="18" charset="0"/>
                <a:cs typeface="Times New Roman" panose="02020603050405020304" pitchFamily="18" charset="0"/>
              </a:rPr>
              <a:t>Provide high-impact professional development for all faculty and staff</a:t>
            </a:r>
          </a:p>
          <a:p>
            <a:endParaRPr lang="en-US" sz="2200" dirty="0">
              <a:latin typeface="Palatino Linotype" charset="0"/>
              <a:ea typeface="Palatino Linotype" charset="0"/>
              <a:cs typeface="Palatino Linotype" charset="0"/>
            </a:endParaRPr>
          </a:p>
        </p:txBody>
      </p:sp>
      <p:sp>
        <p:nvSpPr>
          <p:cNvPr id="9" name="Text Placeholder 1"/>
          <p:cNvSpPr>
            <a:spLocks noGrp="1"/>
          </p:cNvSpPr>
          <p:nvPr>
            <p:ph type="body" sz="quarter" idx="10"/>
          </p:nvPr>
        </p:nvSpPr>
        <p:spPr>
          <a:xfrm>
            <a:off x="608155" y="332402"/>
            <a:ext cx="11294698" cy="889034"/>
          </a:xfrm>
        </p:spPr>
        <p:txBody>
          <a:bodyPr/>
          <a:lstStyle/>
          <a:p>
            <a:r>
              <a:rPr lang="en-US" sz="3600" b="1" dirty="0">
                <a:solidFill>
                  <a:schemeClr val="tx1"/>
                </a:solidFill>
                <a:effectLst/>
                <a:latin typeface="Palatino Linotype" panose="02040502050505030304" pitchFamily="18" charset="0"/>
              </a:rPr>
              <a:t>Strategies for Student Equity and Success</a:t>
            </a:r>
            <a:endParaRPr lang="en-SG" sz="3600" b="1" dirty="0">
              <a:solidFill>
                <a:schemeClr val="tx1"/>
              </a:solidFill>
              <a:effectLst/>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1808524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889286" y="1293625"/>
            <a:ext cx="9778713" cy="4947245"/>
          </a:xfrm>
          <a:prstGeom prst="rect">
            <a:avLst/>
          </a:prstGeom>
        </p:spPr>
        <p:txBody>
          <a:bodyPr>
            <a:noAutofit/>
          </a:bodyPr>
          <a:lstStyle>
            <a:lvl1pPr marL="457177" indent="-457177" algn="l" defTabSz="121913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50" indent="-380981" algn="l" defTabSz="121913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340"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Arial" pitchFamily="34" charset="0"/>
              <a:buNone/>
            </a:pPr>
            <a:r>
              <a:rPr lang="en-US" sz="2200" i="1" u="sng" dirty="0">
                <a:latin typeface="Palatino Linotype" charset="0"/>
                <a:ea typeface="Palatino Linotype" charset="0"/>
                <a:cs typeface="Palatino Linotype" charset="0"/>
              </a:rPr>
              <a:t>Recommendations for Institutional Commitment </a:t>
            </a:r>
          </a:p>
          <a:p>
            <a:pPr marL="0" indent="0">
              <a:buFont typeface="Arial" pitchFamily="34" charset="0"/>
              <a:buNone/>
            </a:pPr>
            <a:endParaRPr lang="en-US" sz="2200" dirty="0">
              <a:latin typeface="Palatino Linotype" charset="0"/>
              <a:ea typeface="Palatino Linotype" charset="0"/>
              <a:cs typeface="Palatino Linotype" charset="0"/>
            </a:endParaRPr>
          </a:p>
          <a:p>
            <a:r>
              <a:rPr lang="en-US" sz="2200" dirty="0">
                <a:latin typeface="Palatino Linotype" charset="0"/>
                <a:ea typeface="Palatino Linotype" charset="0"/>
                <a:cs typeface="Palatino Linotype" charset="0"/>
              </a:rPr>
              <a:t>Ensure campus leaders communicate urgency about a focus on students experiencing DPI at high profile events, including convocation </a:t>
            </a:r>
          </a:p>
          <a:p>
            <a:r>
              <a:rPr lang="en-US" sz="2200" dirty="0">
                <a:latin typeface="Palatino Linotype" charset="0"/>
                <a:ea typeface="Palatino Linotype" charset="0"/>
                <a:cs typeface="Palatino Linotype" charset="0"/>
              </a:rPr>
              <a:t>Hire personnel with a proven record of success in working with underserved students  </a:t>
            </a:r>
          </a:p>
          <a:p>
            <a:r>
              <a:rPr lang="en-US" sz="2200" dirty="0">
                <a:latin typeface="Palatino Linotype" charset="0"/>
                <a:ea typeface="Palatino Linotype" charset="0"/>
                <a:cs typeface="Palatino Linotype" charset="0"/>
              </a:rPr>
              <a:t>Implement a campus-wide early alert system</a:t>
            </a:r>
          </a:p>
          <a:p>
            <a:r>
              <a:rPr lang="en-US" sz="2200" dirty="0">
                <a:latin typeface="Palatino Linotype" charset="0"/>
                <a:ea typeface="Palatino Linotype" charset="0"/>
                <a:cs typeface="Palatino Linotype" charset="0"/>
              </a:rPr>
              <a:t>Integrate equity plan goals into the institution’s strategic plan </a:t>
            </a:r>
          </a:p>
          <a:p>
            <a:r>
              <a:rPr lang="en-US" sz="2200" dirty="0">
                <a:latin typeface="Palatino Linotype" charset="0"/>
                <a:ea typeface="Palatino Linotype" charset="0"/>
                <a:cs typeface="Palatino Linotype" charset="0"/>
              </a:rPr>
              <a:t>Identify advocates for working with underserved students within campus departments</a:t>
            </a:r>
          </a:p>
          <a:p>
            <a:r>
              <a:rPr lang="en-US" sz="2200" dirty="0">
                <a:latin typeface="Palatino Linotype" charset="0"/>
                <a:ea typeface="Palatino Linotype" charset="0"/>
                <a:cs typeface="Palatino Linotype" charset="0"/>
              </a:rPr>
              <a:t>Increase representation of full-time faculty in developmental education</a:t>
            </a:r>
          </a:p>
          <a:p>
            <a:r>
              <a:rPr lang="en-US" sz="2200" dirty="0">
                <a:latin typeface="Palatino Linotype" panose="02040502050505030304" pitchFamily="18" charset="0"/>
                <a:cs typeface="Times New Roman" panose="02020603050405020304" pitchFamily="18" charset="0"/>
              </a:rPr>
              <a:t>Provide high-impact professional development for all faculty and staff</a:t>
            </a:r>
          </a:p>
          <a:p>
            <a:endParaRPr lang="en-US" sz="2200" dirty="0">
              <a:latin typeface="Palatino Linotype" charset="0"/>
              <a:ea typeface="Palatino Linotype" charset="0"/>
              <a:cs typeface="Palatino Linotype" charset="0"/>
            </a:endParaRPr>
          </a:p>
        </p:txBody>
      </p:sp>
      <p:sp>
        <p:nvSpPr>
          <p:cNvPr id="9" name="Text Placeholder 1"/>
          <p:cNvSpPr>
            <a:spLocks noGrp="1"/>
          </p:cNvSpPr>
          <p:nvPr>
            <p:ph type="body" sz="quarter" idx="10"/>
          </p:nvPr>
        </p:nvSpPr>
        <p:spPr>
          <a:xfrm>
            <a:off x="608155" y="332402"/>
            <a:ext cx="11294698" cy="889034"/>
          </a:xfrm>
        </p:spPr>
        <p:txBody>
          <a:bodyPr/>
          <a:lstStyle/>
          <a:p>
            <a:r>
              <a:rPr lang="en-US" sz="3600" b="1" dirty="0">
                <a:solidFill>
                  <a:schemeClr val="tx1"/>
                </a:solidFill>
                <a:effectLst/>
                <a:latin typeface="Palatino Linotype" panose="02040502050505030304" pitchFamily="18" charset="0"/>
              </a:rPr>
              <a:t>Strategies for Student Equity and Success</a:t>
            </a:r>
            <a:endParaRPr lang="en-SG" sz="3600" b="1" dirty="0">
              <a:solidFill>
                <a:schemeClr val="tx1"/>
              </a:solidFill>
              <a:effectLst/>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496238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a:xfrm>
            <a:off x="608155" y="332402"/>
            <a:ext cx="11294698" cy="889034"/>
          </a:xfrm>
        </p:spPr>
        <p:txBody>
          <a:bodyPr/>
          <a:lstStyle/>
          <a:p>
            <a:r>
              <a:rPr lang="en-US" sz="3600" b="1" dirty="0">
                <a:solidFill>
                  <a:schemeClr val="tx1"/>
                </a:solidFill>
                <a:effectLst/>
                <a:latin typeface="Palatino Linotype" panose="02040502050505030304" pitchFamily="18" charset="0"/>
              </a:rPr>
              <a:t>Strategies for Student Equity and Success</a:t>
            </a:r>
            <a:endParaRPr lang="en-SG" sz="3600" b="1" dirty="0">
              <a:solidFill>
                <a:schemeClr val="tx1"/>
              </a:solidFill>
              <a:effectLst/>
              <a:latin typeface="Palatino Linotype" panose="02040502050505030304" pitchFamily="18" charset="0"/>
            </a:endParaRPr>
          </a:p>
        </p:txBody>
      </p:sp>
      <p:sp>
        <p:nvSpPr>
          <p:cNvPr id="4" name="Content Placeholder 2"/>
          <p:cNvSpPr txBox="1">
            <a:spLocks/>
          </p:cNvSpPr>
          <p:nvPr/>
        </p:nvSpPr>
        <p:spPr>
          <a:xfrm>
            <a:off x="902320" y="1427703"/>
            <a:ext cx="9926101" cy="4947245"/>
          </a:xfrm>
          <a:prstGeom prst="rect">
            <a:avLst/>
          </a:prstGeom>
        </p:spPr>
        <p:txBody>
          <a:bodyPr>
            <a:noAutofit/>
          </a:bodyPr>
          <a:lstStyle>
            <a:lvl1pPr marL="457177" indent="-457177" algn="l" defTabSz="1219139"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50" indent="-380981" algn="l" defTabSz="1219139"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924" indent="-304784" algn="l" defTabSz="1219139"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340" indent="-304784" algn="l" defTabSz="1219139"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Arial" pitchFamily="34" charset="0"/>
              <a:buNone/>
            </a:pPr>
            <a:r>
              <a:rPr lang="en-US" sz="2200" i="1" u="sng" dirty="0">
                <a:latin typeface="Palatino Linotype" charset="0"/>
                <a:ea typeface="Palatino Linotype" charset="0"/>
                <a:cs typeface="Palatino Linotype" charset="0"/>
              </a:rPr>
              <a:t>Recommendations for Academic Divisions</a:t>
            </a:r>
            <a:r>
              <a:rPr lang="en-US" sz="2200" i="1" dirty="0">
                <a:latin typeface="Palatino Linotype" charset="0"/>
                <a:ea typeface="Palatino Linotype" charset="0"/>
                <a:cs typeface="Palatino Linotype" charset="0"/>
              </a:rPr>
              <a:t> </a:t>
            </a:r>
          </a:p>
          <a:p>
            <a:pPr marL="0" indent="0">
              <a:buFont typeface="Arial" pitchFamily="34" charset="0"/>
              <a:buNone/>
            </a:pPr>
            <a:endParaRPr lang="en-US" sz="2200" i="1" u="sng" dirty="0">
              <a:latin typeface="Palatino Linotype" charset="0"/>
              <a:ea typeface="Palatino Linotype" charset="0"/>
              <a:cs typeface="Palatino Linotype" charset="0"/>
            </a:endParaRPr>
          </a:p>
          <a:p>
            <a:r>
              <a:rPr lang="en-US" sz="2200" dirty="0">
                <a:latin typeface="Palatino Linotype" charset="0"/>
                <a:ea typeface="Palatino Linotype" charset="0"/>
                <a:cs typeface="Palatino Linotype" charset="0"/>
              </a:rPr>
              <a:t>Set targets for improving disproportionate impact (DPI) groups for each department</a:t>
            </a:r>
          </a:p>
          <a:p>
            <a:r>
              <a:rPr lang="en-US" sz="2200" dirty="0">
                <a:latin typeface="Palatino Linotype" charset="0"/>
                <a:ea typeface="Palatino Linotype" charset="0"/>
                <a:cs typeface="Palatino Linotype" charset="0"/>
              </a:rPr>
              <a:t>Set a standing division agenda item focused on the progress of DPI groups </a:t>
            </a:r>
          </a:p>
          <a:p>
            <a:r>
              <a:rPr lang="en-US" sz="2200" dirty="0">
                <a:latin typeface="Palatino Linotype" charset="0"/>
                <a:ea typeface="Palatino Linotype" charset="0"/>
                <a:cs typeface="Palatino Linotype" charset="0"/>
              </a:rPr>
              <a:t>Use resident disciplinary experts to support the infusion of culturally relevant teaching (CRT)</a:t>
            </a:r>
          </a:p>
          <a:p>
            <a:r>
              <a:rPr lang="en-US" sz="2200" dirty="0">
                <a:latin typeface="Palatino Linotype" charset="0"/>
                <a:ea typeface="Palatino Linotype" charset="0"/>
                <a:cs typeface="Palatino Linotype" charset="0"/>
              </a:rPr>
              <a:t>Establish professional learning communities to continue the dialogue on CRT throughout the academic year</a:t>
            </a:r>
          </a:p>
          <a:p>
            <a:r>
              <a:rPr lang="en-US" sz="2200" dirty="0">
                <a:latin typeface="Palatino Linotype" panose="02040502050505030304" pitchFamily="18" charset="0"/>
                <a:cs typeface="Times New Roman" panose="02020603050405020304" pitchFamily="18" charset="0"/>
              </a:rPr>
              <a:t>Engage in ongoing, collective sense-making at the campus and unit-level</a:t>
            </a:r>
          </a:p>
          <a:p>
            <a:pPr marL="0" indent="0">
              <a:buNone/>
            </a:pPr>
            <a:endParaRPr lang="en-US" sz="2200" dirty="0">
              <a:latin typeface="Palatino Linotype" charset="0"/>
              <a:ea typeface="Palatino Linotype" charset="0"/>
              <a:cs typeface="Palatino Linotype" charset="0"/>
            </a:endParaRPr>
          </a:p>
          <a:p>
            <a:endParaRPr lang="en-US" sz="2200" dirty="0">
              <a:latin typeface="Palatino Linotype" charset="0"/>
              <a:ea typeface="Palatino Linotype" charset="0"/>
              <a:cs typeface="Palatino Linotype" charset="0"/>
            </a:endParaRPr>
          </a:p>
          <a:p>
            <a:pPr marL="0" indent="0">
              <a:buFont typeface="Arial" pitchFamily="34" charset="0"/>
              <a:buNone/>
            </a:pPr>
            <a:endParaRPr lang="en-US" sz="2200" dirty="0">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176827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a:xfrm>
            <a:off x="608155" y="332402"/>
            <a:ext cx="11294698" cy="889034"/>
          </a:xfrm>
        </p:spPr>
        <p:txBody>
          <a:bodyPr/>
          <a:lstStyle/>
          <a:p>
            <a:r>
              <a:rPr lang="en-US" sz="3600" b="1" dirty="0">
                <a:solidFill>
                  <a:schemeClr val="tx1"/>
                </a:solidFill>
                <a:effectLst/>
                <a:latin typeface="Palatino Linotype" panose="02040502050505030304" pitchFamily="18" charset="0"/>
              </a:rPr>
              <a:t>Strategies for Student Equity and Success</a:t>
            </a:r>
            <a:endParaRPr lang="en-SG" sz="3600" b="1" dirty="0">
              <a:solidFill>
                <a:schemeClr val="tx1"/>
              </a:solidFill>
              <a:effectLst/>
              <a:latin typeface="Palatino Linotype" panose="02040502050505030304" pitchFamily="18" charset="0"/>
            </a:endParaRPr>
          </a:p>
        </p:txBody>
      </p:sp>
      <p:sp>
        <p:nvSpPr>
          <p:cNvPr id="2" name="Rectangle 1"/>
          <p:cNvSpPr/>
          <p:nvPr/>
        </p:nvSpPr>
        <p:spPr>
          <a:xfrm>
            <a:off x="990600" y="1261772"/>
            <a:ext cx="9734550" cy="4696670"/>
          </a:xfrm>
          <a:prstGeom prst="rect">
            <a:avLst/>
          </a:prstGeom>
        </p:spPr>
        <p:txBody>
          <a:bodyPr wrap="square">
            <a:spAutoFit/>
          </a:bodyPr>
          <a:lstStyle/>
          <a:p>
            <a:pPr lvl="0"/>
            <a:r>
              <a:rPr lang="en-US" sz="2200" i="1" u="sng" dirty="0">
                <a:latin typeface="Palatino Linotype" charset="0"/>
                <a:ea typeface="Palatino Linotype" charset="0"/>
                <a:cs typeface="Palatino Linotype" charset="0"/>
              </a:rPr>
              <a:t>Recommendations for Classroom Faculty</a:t>
            </a:r>
          </a:p>
          <a:p>
            <a:pPr lvl="0"/>
            <a:endParaRPr lang="en-US" sz="2200" i="1" u="sng" dirty="0">
              <a:latin typeface="Palatino Linotype" charset="0"/>
              <a:ea typeface="Palatino Linotype" charset="0"/>
              <a:cs typeface="Palatino Linotype" charset="0"/>
            </a:endParaRP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Require conferencing with all students throughout the semester</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Discuss challenges you’ve experienced and overcame </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Structure success early on</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Recognize the influence of microaggressions on student success</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Require supplemental instruction for classes with high D, F, W rates</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Be intentional about warmly welcoming all students to each class session</a:t>
            </a:r>
          </a:p>
          <a:p>
            <a:pPr marL="457177" indent="-457177" defTabSz="1219139">
              <a:spcBef>
                <a:spcPct val="20000"/>
              </a:spcBef>
              <a:buFont typeface="Arial" pitchFamily="34" charset="0"/>
              <a:buChar char="•"/>
            </a:pPr>
            <a:r>
              <a:rPr lang="en-US" sz="2200" dirty="0">
                <a:latin typeface="Palatino Linotype" charset="0"/>
                <a:ea typeface="Palatino Linotype" charset="0"/>
                <a:cs typeface="Palatino Linotype" charset="0"/>
              </a:rPr>
              <a:t>Initiate communication with students who miss two or more class sessions </a:t>
            </a:r>
          </a:p>
          <a:p>
            <a:pPr marL="457177" indent="-457177" defTabSz="1219139">
              <a:spcBef>
                <a:spcPct val="20000"/>
              </a:spcBef>
              <a:buFont typeface="Arial" pitchFamily="34" charset="0"/>
              <a:buChar char="•"/>
            </a:pPr>
            <a:endParaRPr lang="en-US" sz="2200" dirty="0">
              <a:latin typeface="Palatino Linotype" charset="0"/>
              <a:ea typeface="Palatino Linotype" charset="0"/>
              <a:cs typeface="Palatino Linotype" charset="0"/>
            </a:endParaRPr>
          </a:p>
          <a:p>
            <a:endParaRPr lang="en-US" sz="2200" dirty="0">
              <a:latin typeface="Palatino Linotype" charset="0"/>
              <a:ea typeface="Palatino Linotype" charset="0"/>
              <a:cs typeface="Palatino Linotype" charset="0"/>
            </a:endParaRPr>
          </a:p>
        </p:txBody>
      </p:sp>
    </p:spTree>
    <p:custDataLst>
      <p:tags r:id="rId1"/>
    </p:custDataLst>
    <p:extLst>
      <p:ext uri="{BB962C8B-B14F-4D97-AF65-F5344CB8AC3E}">
        <p14:creationId xmlns:p14="http://schemas.microsoft.com/office/powerpoint/2010/main" val="198498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230" y="6136440"/>
            <a:ext cx="12182948" cy="651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a:solidFill>
                <a:prstClr val="white"/>
              </a:solidFill>
              <a:latin typeface="Georgia"/>
            </a:endParaRPr>
          </a:p>
        </p:txBody>
      </p:sp>
      <p:sp>
        <p:nvSpPr>
          <p:cNvPr id="5" name="Rectangle 4"/>
          <p:cNvSpPr/>
          <p:nvPr/>
        </p:nvSpPr>
        <p:spPr>
          <a:xfrm>
            <a:off x="1829059" y="550164"/>
            <a:ext cx="8533883" cy="51313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09418">
              <a:defRPr/>
            </a:pPr>
            <a:r>
              <a:rPr lang="en-US" sz="4399" b="1" kern="0" dirty="0">
                <a:solidFill>
                  <a:prstClr val="black"/>
                </a:solidFill>
                <a:latin typeface="Palatino Linotype" panose="02040502050505030304" pitchFamily="18" charset="0"/>
              </a:rPr>
              <a:t>Online Certificate Programs</a:t>
            </a:r>
          </a:p>
          <a:p>
            <a:pPr algn="ctr" defTabSz="609418">
              <a:defRPr/>
            </a:pPr>
            <a:endParaRPr lang="en-US" sz="3199" b="1" kern="0" dirty="0">
              <a:solidFill>
                <a:srgbClr val="4F81BD">
                  <a:lumMod val="50000"/>
                </a:srgbClr>
              </a:solidFill>
              <a:latin typeface="Bebas Neue"/>
              <a:cs typeface="Times New Roman" panose="02020603050405020304" pitchFamily="18" charset="0"/>
            </a:endParaRPr>
          </a:p>
        </p:txBody>
      </p:sp>
      <p:sp>
        <p:nvSpPr>
          <p:cNvPr id="6" name="Rectangle 5"/>
          <p:cNvSpPr/>
          <p:nvPr/>
        </p:nvSpPr>
        <p:spPr>
          <a:xfrm>
            <a:off x="1117021" y="2088506"/>
            <a:ext cx="4498645" cy="3785652"/>
          </a:xfrm>
          <a:prstGeom prst="rect">
            <a:avLst/>
          </a:prstGeom>
        </p:spPr>
        <p:txBody>
          <a:bodyPr>
            <a:spAutoFit/>
          </a:bodyPr>
          <a:lstStyle/>
          <a:p>
            <a:pPr defTabSz="609418">
              <a:defRPr/>
            </a:pPr>
            <a:r>
              <a:rPr lang="en-US" sz="1600" b="1" kern="0" dirty="0">
                <a:solidFill>
                  <a:prstClr val="black"/>
                </a:solidFill>
                <a:latin typeface="Bebas Neue"/>
                <a:cs typeface="Times New Roman" panose="02020603050405020304" pitchFamily="18" charset="0"/>
              </a:rPr>
              <a:t>PROGRAMS FEATURE</a:t>
            </a:r>
          </a:p>
          <a:p>
            <a:pPr defTabSz="609418">
              <a:defRPr/>
            </a:pPr>
            <a:endParaRPr lang="en-US" sz="1600" b="1" kern="0" dirty="0">
              <a:solidFill>
                <a:prstClr val="black"/>
              </a:solidFill>
              <a:latin typeface="Bebas Neue"/>
              <a:cs typeface="Times New Roman" panose="02020603050405020304" pitchFamily="18" charset="0"/>
            </a:endParaRP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Designed for community college educators</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One-week long program </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Fully online program delivery</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Live interactive dialogue with instructors</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Tangible solutions for </a:t>
            </a:r>
            <a:r>
              <a:rPr lang="en-US" sz="1600" i="1" kern="0" dirty="0">
                <a:solidFill>
                  <a:prstClr val="black"/>
                </a:solidFill>
                <a:latin typeface="Bebas Neue"/>
                <a:cs typeface="Times New Roman" panose="02020603050405020304" pitchFamily="18" charset="0"/>
              </a:rPr>
              <a:t>real </a:t>
            </a:r>
            <a:r>
              <a:rPr lang="en-US" sz="1600" kern="0" dirty="0">
                <a:solidFill>
                  <a:prstClr val="black"/>
                </a:solidFill>
                <a:latin typeface="Bebas Neue"/>
                <a:cs typeface="Times New Roman" panose="02020603050405020304" pitchFamily="18" charset="0"/>
              </a:rPr>
              <a:t>challenges</a:t>
            </a:r>
          </a:p>
          <a:p>
            <a:pPr algn="ctr" defTabSz="609418">
              <a:defRPr/>
            </a:pPr>
            <a:endParaRPr lang="en-US" sz="1600" kern="0" dirty="0">
              <a:solidFill>
                <a:prstClr val="black"/>
              </a:solidFill>
              <a:latin typeface="Bebas Neue"/>
              <a:cs typeface="Times New Roman" panose="02020603050405020304" pitchFamily="18" charset="0"/>
            </a:endParaRPr>
          </a:p>
          <a:p>
            <a:pPr defTabSz="609418">
              <a:defRPr/>
            </a:pPr>
            <a:r>
              <a:rPr lang="en-US" sz="1600" b="1" kern="0" dirty="0">
                <a:solidFill>
                  <a:prstClr val="black"/>
                </a:solidFill>
                <a:latin typeface="Bebas Neue"/>
                <a:cs typeface="Times New Roman" panose="02020603050405020304" pitchFamily="18" charset="0"/>
              </a:rPr>
              <a:t>LEARNING FORMAT</a:t>
            </a:r>
          </a:p>
          <a:p>
            <a:pPr defTabSz="609418">
              <a:defRPr/>
            </a:pPr>
            <a:endParaRPr lang="en-US" sz="1600" b="1" kern="0" dirty="0">
              <a:solidFill>
                <a:prstClr val="black"/>
              </a:solidFill>
              <a:latin typeface="Bebas Neue"/>
              <a:cs typeface="Times New Roman" panose="02020603050405020304" pitchFamily="18" charset="0"/>
            </a:endParaRP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e-Learning videos</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Virtual discussion board</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Real-time conferencing with instructors</a:t>
            </a:r>
          </a:p>
          <a:p>
            <a:pPr marL="190442" indent="-190442" defTabSz="609418">
              <a:buFont typeface="Arial" panose="020B0604020202020204" pitchFamily="34" charset="0"/>
              <a:buChar char="•"/>
              <a:defRPr/>
            </a:pPr>
            <a:r>
              <a:rPr lang="en-US" sz="1600" kern="0" dirty="0">
                <a:solidFill>
                  <a:prstClr val="black"/>
                </a:solidFill>
                <a:latin typeface="Bebas Neue"/>
                <a:cs typeface="Times New Roman" panose="02020603050405020304" pitchFamily="18" charset="0"/>
              </a:rPr>
              <a:t>Practical readings</a:t>
            </a:r>
          </a:p>
          <a:p>
            <a:pPr defTabSz="609418">
              <a:defRPr/>
            </a:pPr>
            <a:endParaRPr lang="en-US" sz="1600" b="1" kern="0" dirty="0">
              <a:solidFill>
                <a:prstClr val="black"/>
              </a:solidFill>
              <a:latin typeface="Bebas Neue"/>
              <a:cs typeface="Times New Roman" panose="02020603050405020304" pitchFamily="18" charset="0"/>
            </a:endParaRPr>
          </a:p>
        </p:txBody>
      </p:sp>
      <p:sp>
        <p:nvSpPr>
          <p:cNvPr id="7" name="TextBox 6"/>
          <p:cNvSpPr txBox="1"/>
          <p:nvPr/>
        </p:nvSpPr>
        <p:spPr>
          <a:xfrm>
            <a:off x="8230" y="6632645"/>
            <a:ext cx="4438338" cy="230832"/>
          </a:xfrm>
          <a:prstGeom prst="rect">
            <a:avLst/>
          </a:prstGeom>
          <a:noFill/>
        </p:spPr>
        <p:txBody>
          <a:bodyPr>
            <a:spAutoFit/>
          </a:bodyPr>
          <a:lstStyle/>
          <a:p>
            <a:pPr defTabSz="609418">
              <a:defRPr/>
            </a:pPr>
            <a:r>
              <a:rPr lang="en-US" sz="900" b="1" i="1" kern="0" dirty="0">
                <a:solidFill>
                  <a:prstClr val="black"/>
                </a:solidFill>
                <a:latin typeface="Constantia" panose="02030602050306030303" pitchFamily="18" charset="0"/>
                <a:cs typeface="Times New Roman" panose="02020603050405020304" pitchFamily="18" charset="0"/>
              </a:rPr>
              <a:t>This is a non-credit, non-CEU professional development training program</a:t>
            </a:r>
          </a:p>
        </p:txBody>
      </p:sp>
      <p:sp>
        <p:nvSpPr>
          <p:cNvPr id="9" name="Rectangle 8"/>
          <p:cNvSpPr/>
          <p:nvPr/>
        </p:nvSpPr>
        <p:spPr>
          <a:xfrm>
            <a:off x="10834813" y="954323"/>
            <a:ext cx="985005" cy="292196"/>
          </a:xfrm>
          <a:prstGeom prst="rect">
            <a:avLst/>
          </a:prstGeom>
        </p:spPr>
        <p:txBody>
          <a:bodyPr>
            <a:spAutoFit/>
          </a:bodyPr>
          <a:lstStyle/>
          <a:p>
            <a:pPr algn="r" defTabSz="609418">
              <a:defRPr/>
            </a:pPr>
            <a:r>
              <a:rPr lang="en-US" sz="433" b="1" i="1" kern="0" dirty="0">
                <a:solidFill>
                  <a:srgbClr val="4F81BD">
                    <a:lumMod val="50000"/>
                  </a:srgbClr>
                </a:solidFill>
                <a:latin typeface="Constantia" panose="02030602050306030303" pitchFamily="18" charset="0"/>
                <a:cs typeface="Times New Roman" panose="02020603050405020304" pitchFamily="18" charset="0"/>
              </a:rPr>
              <a:t>Center for Organizational Responsibility and Advancement</a:t>
            </a:r>
            <a:endParaRPr lang="en-US" sz="433" i="1" kern="0" dirty="0">
              <a:solidFill>
                <a:prstClr val="black"/>
              </a:solidFill>
              <a:latin typeface="Constantia" panose="02030602050306030303" pitchFamily="18" charset="0"/>
            </a:endParaRPr>
          </a:p>
        </p:txBody>
      </p:sp>
      <p:pic>
        <p:nvPicPr>
          <p:cNvPr id="98311" name="Picture 2" descr="C:\Users\J.Luke\AppData\Roaming\PixelMetrics\CaptureWiz\Tem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595" y="6373433"/>
            <a:ext cx="2747643" cy="2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4" descr="http://www.blogdesignjournal.com/wp-content/uploads/2012/07/27d51374af_31MnP2IBWC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64" y="6279271"/>
            <a:ext cx="365012" cy="36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6" descr="C:\Users\J.Luke\AppData\Roaming\PixelMetrics\CaptureWiz\Tem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436" y="6307837"/>
            <a:ext cx="1272782" cy="31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8" descr="C:\Users\J.Luke\AppData\Roaming\PixelMetrics\CaptureWiz\Temp\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4854" y="6263400"/>
            <a:ext cx="1133126" cy="39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0" descr="C:\Users\J.Luke\AppData\Roaming\PixelMetrics\CaptureWiz\Temp\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146" y="6263401"/>
            <a:ext cx="949032" cy="32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39416" y="6305721"/>
            <a:ext cx="1519298" cy="35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3"/>
          <p:cNvSpPr txBox="1">
            <a:spLocks/>
          </p:cNvSpPr>
          <p:nvPr/>
        </p:nvSpPr>
        <p:spPr>
          <a:xfrm>
            <a:off x="7147659" y="2088506"/>
            <a:ext cx="8112796" cy="2680989"/>
          </a:xfrm>
          <a:prstGeom prst="rect">
            <a:avLst/>
          </a:prstGeom>
        </p:spPr>
        <p:txBody>
          <a:bodyPr lIns="121890" tIns="60945" rIns="121890" bIns="60945"/>
          <a:lstStyle>
            <a:lvl1pPr marL="685937" indent="-685937" algn="l" defTabSz="1829166"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197" indent="-571614" algn="l" defTabSz="1829166"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457" indent="-457291" algn="l" defTabSz="1829166"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040"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5623"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206"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4789"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9372"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3954" indent="-457291" algn="l" defTabSz="1829166"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0" indent="0" defTabSz="1219078">
              <a:buNone/>
              <a:defRPr/>
            </a:pPr>
            <a:r>
              <a:rPr lang="en-US" sz="1600" b="1" dirty="0">
                <a:solidFill>
                  <a:prstClr val="black"/>
                </a:solidFill>
                <a:latin typeface="Bebas Neue"/>
                <a:cs typeface="Times New Roman" panose="02020603050405020304" pitchFamily="18" charset="0"/>
              </a:rPr>
              <a:t>TARGET AREAS OF INTERVENTION</a:t>
            </a:r>
          </a:p>
          <a:p>
            <a:pPr marL="457154" indent="-457154" defTabSz="1219078">
              <a:defRPr/>
            </a:pPr>
            <a:r>
              <a:rPr lang="en-US" sz="1600" dirty="0">
                <a:solidFill>
                  <a:prstClr val="black"/>
                </a:solidFill>
                <a:latin typeface="Bebas Neue"/>
                <a:cs typeface="Times New Roman" panose="02020603050405020304" pitchFamily="18" charset="0"/>
              </a:rPr>
              <a:t>Racial </a:t>
            </a:r>
            <a:r>
              <a:rPr lang="en-US" sz="1600" dirty="0" err="1">
                <a:solidFill>
                  <a:prstClr val="black"/>
                </a:solidFill>
                <a:latin typeface="Bebas Neue"/>
                <a:cs typeface="Times New Roman" panose="02020603050405020304" pitchFamily="18" charset="0"/>
              </a:rPr>
              <a:t>Microaggressions</a:t>
            </a:r>
            <a:endParaRPr lang="en-US" sz="1600" dirty="0">
              <a:solidFill>
                <a:prstClr val="black"/>
              </a:solidFill>
              <a:latin typeface="Bebas Neue"/>
              <a:cs typeface="Times New Roman" panose="02020603050405020304" pitchFamily="18" charset="0"/>
            </a:endParaRPr>
          </a:p>
          <a:p>
            <a:pPr marL="457154" indent="-457154" defTabSz="1219078">
              <a:defRPr/>
            </a:pPr>
            <a:r>
              <a:rPr lang="en-US" sz="1600" dirty="0">
                <a:solidFill>
                  <a:prstClr val="black"/>
                </a:solidFill>
                <a:latin typeface="Bebas Neue"/>
                <a:cs typeface="Times New Roman" panose="02020603050405020304" pitchFamily="18" charset="0"/>
              </a:rPr>
              <a:t>Collaborative Learning</a:t>
            </a:r>
          </a:p>
          <a:p>
            <a:pPr marL="457154" indent="-457154" defTabSz="1219078">
              <a:defRPr/>
            </a:pPr>
            <a:r>
              <a:rPr lang="en-US" sz="1600" dirty="0">
                <a:solidFill>
                  <a:prstClr val="black"/>
                </a:solidFill>
                <a:latin typeface="Bebas Neue"/>
                <a:cs typeface="Times New Roman" panose="02020603050405020304" pitchFamily="18" charset="0"/>
              </a:rPr>
              <a:t>High Expectations</a:t>
            </a:r>
          </a:p>
          <a:p>
            <a:pPr marL="457154" indent="-457154" defTabSz="1219078">
              <a:defRPr/>
            </a:pPr>
            <a:r>
              <a:rPr lang="en-US" sz="1600" dirty="0">
                <a:solidFill>
                  <a:prstClr val="black"/>
                </a:solidFill>
                <a:latin typeface="Bebas Neue"/>
                <a:cs typeface="Times New Roman" panose="02020603050405020304" pitchFamily="18" charset="0"/>
              </a:rPr>
              <a:t>Validation</a:t>
            </a:r>
          </a:p>
          <a:p>
            <a:pPr marL="457154" indent="-457154" defTabSz="1219078">
              <a:defRPr/>
            </a:pPr>
            <a:r>
              <a:rPr lang="en-US" sz="1600" dirty="0">
                <a:solidFill>
                  <a:prstClr val="black"/>
                </a:solidFill>
                <a:latin typeface="Bebas Neue"/>
                <a:cs typeface="Times New Roman" panose="02020603050405020304" pitchFamily="18" charset="0"/>
              </a:rPr>
              <a:t>Personal Relationship</a:t>
            </a:r>
          </a:p>
          <a:p>
            <a:pPr marL="457154" indent="-457154" defTabSz="1219078">
              <a:defRPr/>
            </a:pPr>
            <a:r>
              <a:rPr lang="en-US" sz="1600" dirty="0">
                <a:solidFill>
                  <a:prstClr val="black"/>
                </a:solidFill>
                <a:latin typeface="Bebas Neue"/>
                <a:cs typeface="Times New Roman" panose="02020603050405020304" pitchFamily="18" charset="0"/>
              </a:rPr>
              <a:t>Challenge</a:t>
            </a:r>
          </a:p>
          <a:p>
            <a:pPr marL="457154" indent="-457154" defTabSz="1219078">
              <a:defRPr/>
            </a:pPr>
            <a:r>
              <a:rPr lang="en-US" sz="1600" dirty="0">
                <a:solidFill>
                  <a:prstClr val="black"/>
                </a:solidFill>
                <a:latin typeface="Bebas Neue"/>
                <a:cs typeface="Times New Roman" panose="02020603050405020304" pitchFamily="18" charset="0"/>
              </a:rPr>
              <a:t>Support</a:t>
            </a:r>
          </a:p>
          <a:p>
            <a:pPr marL="457154" indent="-457154" defTabSz="1219078">
              <a:defRPr/>
            </a:pPr>
            <a:r>
              <a:rPr lang="en-US" sz="1600" dirty="0">
                <a:solidFill>
                  <a:prstClr val="black"/>
                </a:solidFill>
                <a:latin typeface="Bebas Neue"/>
                <a:cs typeface="Times New Roman" panose="02020603050405020304" pitchFamily="18" charset="0"/>
              </a:rPr>
              <a:t>Culturally Relevant Teaching</a:t>
            </a:r>
          </a:p>
          <a:p>
            <a:pPr marL="457154" indent="-457154" defTabSz="1219078">
              <a:defRPr/>
            </a:pPr>
            <a:r>
              <a:rPr lang="en-US" sz="1600" dirty="0">
                <a:solidFill>
                  <a:prstClr val="black"/>
                </a:solidFill>
                <a:latin typeface="Bebas Neue"/>
                <a:cs typeface="Times New Roman" panose="02020603050405020304" pitchFamily="18" charset="0"/>
              </a:rPr>
              <a:t>Culturally Relevant Materials</a:t>
            </a:r>
          </a:p>
          <a:p>
            <a:pPr marL="457154" indent="-457154" defTabSz="1219078">
              <a:defRPr/>
            </a:pPr>
            <a:r>
              <a:rPr lang="en-US" sz="1600" dirty="0">
                <a:solidFill>
                  <a:prstClr val="black"/>
                </a:solidFill>
                <a:latin typeface="Bebas Neue"/>
                <a:cs typeface="Times New Roman" panose="02020603050405020304" pitchFamily="18" charset="0"/>
              </a:rPr>
              <a:t>Empowerment Strategies</a:t>
            </a:r>
          </a:p>
          <a:p>
            <a:pPr marL="457154" indent="-457154" defTabSz="1219078">
              <a:defRPr/>
            </a:pPr>
            <a:r>
              <a:rPr lang="en-US" sz="1600" dirty="0" err="1">
                <a:solidFill>
                  <a:prstClr val="black"/>
                </a:solidFill>
                <a:latin typeface="Bebas Neue"/>
                <a:cs typeface="Times New Roman" panose="02020603050405020304" pitchFamily="18" charset="0"/>
              </a:rPr>
              <a:t>Intrusivity</a:t>
            </a:r>
            <a:endParaRPr lang="en-US" sz="1600" dirty="0">
              <a:solidFill>
                <a:prstClr val="black"/>
              </a:solidFill>
              <a:latin typeface="Bebas Neue"/>
              <a:cs typeface="Times New Roman" panose="02020603050405020304" pitchFamily="18" charset="0"/>
            </a:endParaRPr>
          </a:p>
          <a:p>
            <a:pPr marL="457154" indent="-457154" defTabSz="1219078">
              <a:defRPr/>
            </a:pPr>
            <a:r>
              <a:rPr lang="en-US" sz="1600" dirty="0">
                <a:solidFill>
                  <a:prstClr val="black"/>
                </a:solidFill>
                <a:latin typeface="Bebas Neue"/>
                <a:cs typeface="Times New Roman" panose="02020603050405020304" pitchFamily="18" charset="0"/>
              </a:rPr>
              <a:t>Performance Monitoring</a:t>
            </a:r>
          </a:p>
        </p:txBody>
      </p:sp>
      <p:pic>
        <p:nvPicPr>
          <p:cNvPr id="98318" name="Picture 4" descr="http://images2.wikia.nocookie.net/__cb20130419042002/logopedia/images/f/f4/120103UnionTribuneNameplate0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01797" y="6136440"/>
            <a:ext cx="682415" cy="53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086338" y="1088690"/>
            <a:ext cx="9651138" cy="953723"/>
          </a:xfrm>
          <a:prstGeom prst="rect">
            <a:avLst/>
          </a:prstGeom>
        </p:spPr>
        <p:txBody>
          <a:bodyPr>
            <a:spAutoFit/>
          </a:bodyPr>
          <a:lstStyle/>
          <a:p>
            <a:pPr algn="ctr" defTabSz="609418">
              <a:defRPr/>
            </a:pPr>
            <a:r>
              <a:rPr lang="en-US" sz="1866" b="1" kern="0" dirty="0">
                <a:solidFill>
                  <a:srgbClr val="2195B3"/>
                </a:solidFill>
                <a:latin typeface="Bebas Neue"/>
                <a:cs typeface="Times New Roman" panose="02020603050405020304" pitchFamily="18" charset="0"/>
              </a:rPr>
              <a:t>TEACHING MEN OF COLOR IN THE COMMUNITY COLLEGE</a:t>
            </a:r>
          </a:p>
          <a:p>
            <a:pPr algn="ctr" defTabSz="609418">
              <a:defRPr/>
            </a:pPr>
            <a:r>
              <a:rPr lang="en-US" sz="1866" b="1" kern="0" dirty="0">
                <a:solidFill>
                  <a:srgbClr val="FF0000"/>
                </a:solidFill>
                <a:latin typeface="Bebas Neue"/>
                <a:cs typeface="Times New Roman" panose="02020603050405020304" pitchFamily="18" charset="0"/>
              </a:rPr>
              <a:t>SUPPORTING MEN OF COLOR IN THE COMMUNITY COLLEGE</a:t>
            </a:r>
          </a:p>
          <a:p>
            <a:pPr algn="ctr" defTabSz="609418">
              <a:defRPr/>
            </a:pPr>
            <a:r>
              <a:rPr lang="en-US" sz="1866" b="1" kern="0" dirty="0">
                <a:solidFill>
                  <a:schemeClr val="accent6">
                    <a:lumMod val="50000"/>
                  </a:schemeClr>
                </a:solidFill>
                <a:latin typeface="Bebas Neue"/>
                <a:cs typeface="Times New Roman" panose="02020603050405020304" pitchFamily="18" charset="0"/>
              </a:rPr>
              <a:t>TEACHING BOYS AND YOUNG MEN OF COLOR</a:t>
            </a:r>
          </a:p>
        </p:txBody>
      </p:sp>
      <p:sp>
        <p:nvSpPr>
          <p:cNvPr id="21" name="Rectangle 20"/>
          <p:cNvSpPr/>
          <p:nvPr/>
        </p:nvSpPr>
        <p:spPr>
          <a:xfrm>
            <a:off x="1201661" y="5636003"/>
            <a:ext cx="6093061" cy="707694"/>
          </a:xfrm>
          <a:prstGeom prst="rect">
            <a:avLst/>
          </a:prstGeom>
        </p:spPr>
        <p:txBody>
          <a:bodyPr>
            <a:spAutoFit/>
          </a:bodyPr>
          <a:lstStyle/>
          <a:p>
            <a:pPr defTabSz="609418">
              <a:defRPr/>
            </a:pPr>
            <a:r>
              <a:rPr lang="en-US" sz="1333" b="1" i="1" kern="0" dirty="0">
                <a:solidFill>
                  <a:prstClr val="black"/>
                </a:solidFill>
                <a:latin typeface="Bebas Neue"/>
                <a:cs typeface="Times New Roman" panose="02020603050405020304" pitchFamily="18" charset="0"/>
              </a:rPr>
              <a:t>LEARN MORE </a:t>
            </a:r>
            <a:r>
              <a:rPr lang="en-US" sz="1333" kern="0" dirty="0">
                <a:solidFill>
                  <a:prstClr val="black"/>
                </a:solidFill>
                <a:latin typeface="Bebas Neue"/>
                <a:cs typeface="Times New Roman" panose="02020603050405020304" pitchFamily="18" charset="0"/>
              </a:rPr>
              <a:t>at </a:t>
            </a:r>
            <a:r>
              <a:rPr lang="en-US" sz="1333" kern="0" dirty="0">
                <a:solidFill>
                  <a:srgbClr val="26ACD0"/>
                </a:solidFill>
                <a:latin typeface="Bebas Neue"/>
                <a:cs typeface="Times New Roman" panose="02020603050405020304" pitchFamily="18" charset="0"/>
              </a:rPr>
              <a:t>www.coralearning.org </a:t>
            </a:r>
            <a:r>
              <a:rPr lang="en-US" sz="1333" kern="0" dirty="0">
                <a:solidFill>
                  <a:prstClr val="black"/>
                </a:solidFill>
                <a:latin typeface="Bebas Neue"/>
                <a:cs typeface="Times New Roman" panose="02020603050405020304" pitchFamily="18" charset="0"/>
              </a:rPr>
              <a:t>   </a:t>
            </a:r>
          </a:p>
          <a:p>
            <a:pPr defTabSz="609418">
              <a:defRPr/>
            </a:pPr>
            <a:r>
              <a:rPr lang="en-US" sz="1333" b="1" i="1" kern="0" dirty="0">
                <a:solidFill>
                  <a:prstClr val="black"/>
                </a:solidFill>
                <a:latin typeface="Bebas Neue"/>
                <a:cs typeface="Times New Roman" panose="02020603050405020304" pitchFamily="18" charset="0"/>
              </a:rPr>
              <a:t>CONTACT </a:t>
            </a:r>
            <a:r>
              <a:rPr lang="en-US" sz="1333" kern="0" dirty="0">
                <a:solidFill>
                  <a:prstClr val="black"/>
                </a:solidFill>
                <a:latin typeface="Bebas Neue"/>
                <a:cs typeface="Times New Roman" panose="02020603050405020304" pitchFamily="18" charset="0"/>
              </a:rPr>
              <a:t>at </a:t>
            </a:r>
            <a:r>
              <a:rPr lang="en-US" sz="1333" kern="0" dirty="0">
                <a:solidFill>
                  <a:srgbClr val="26ACD0"/>
                </a:solidFill>
                <a:latin typeface="Bebas Neue"/>
                <a:cs typeface="Times New Roman" panose="02020603050405020304" pitchFamily="18" charset="0"/>
              </a:rPr>
              <a:t>bherrin@coralearning.org </a:t>
            </a:r>
          </a:p>
          <a:p>
            <a:pPr defTabSz="609418">
              <a:defRPr/>
            </a:pPr>
            <a:r>
              <a:rPr lang="en-US" sz="1333" kern="0" dirty="0">
                <a:solidFill>
                  <a:prstClr val="black"/>
                </a:solidFill>
                <a:latin typeface="Bebas Neue"/>
                <a:cs typeface="Times New Roman" panose="02020603050405020304" pitchFamily="18" charset="0"/>
              </a:rPr>
              <a:t>                                      </a:t>
            </a:r>
          </a:p>
        </p:txBody>
      </p:sp>
      <p:sp>
        <p:nvSpPr>
          <p:cNvPr id="4" name="Rectangle 3"/>
          <p:cNvSpPr/>
          <p:nvPr/>
        </p:nvSpPr>
        <p:spPr>
          <a:xfrm>
            <a:off x="9841345" y="113208"/>
            <a:ext cx="2087447" cy="1054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US">
              <a:solidFill>
                <a:prstClr val="white"/>
              </a:solidFill>
              <a:latin typeface="Georgia"/>
            </a:endParaRPr>
          </a:p>
        </p:txBody>
      </p:sp>
      <p:pic>
        <p:nvPicPr>
          <p:cNvPr id="98322" name="Picture 7"/>
          <p:cNvPicPr>
            <a:picLocks noChangeAspect="1"/>
          </p:cNvPicPr>
          <p:nvPr/>
        </p:nvPicPr>
        <p:blipFill>
          <a:blip r:embed="rId10" cstate="hqprint">
            <a:extLst>
              <a:ext uri="{28A0092B-C50C-407E-A947-70E740481C1C}">
                <a14:useLocalDpi xmlns:a14="http://schemas.microsoft.com/office/drawing/2010/main" val="0"/>
              </a:ext>
            </a:extLst>
          </a:blip>
          <a:srcRect b="9734"/>
          <a:stretch>
            <a:fillRect/>
          </a:stretch>
        </p:blipFill>
        <p:spPr bwMode="auto">
          <a:xfrm>
            <a:off x="10417959" y="271909"/>
            <a:ext cx="1238926" cy="8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42297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1"/>
          <p:cNvSpPr>
            <a:spLocks noGrp="1"/>
          </p:cNvSpPr>
          <p:nvPr>
            <p:ph type="body" sz="quarter" idx="10"/>
          </p:nvPr>
        </p:nvSpPr>
        <p:spPr>
          <a:xfrm>
            <a:off x="609178" y="333273"/>
            <a:ext cx="11293164" cy="888726"/>
          </a:xfrm>
        </p:spPr>
        <p:txBody>
          <a:bodyPr/>
          <a:lstStyle/>
          <a:p>
            <a:pPr eaLnBrk="1" hangingPunct="1"/>
            <a:r>
              <a:rPr lang="en-US" altLang="en-US" b="1">
                <a:solidFill>
                  <a:schemeClr val="tx1"/>
                </a:solidFill>
                <a:effectLst/>
                <a:latin typeface="Palatino Linotype" panose="02040502050505030304" pitchFamily="18" charset="0"/>
              </a:rPr>
              <a:t>Books on College Men of Color</a:t>
            </a:r>
            <a:endParaRPr lang="en-SG" altLang="en-US" b="1">
              <a:solidFill>
                <a:schemeClr val="tx1"/>
              </a:solidFill>
              <a:effectLst/>
              <a:latin typeface="Palatino Linotype" panose="020405020505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547" y="2018677"/>
            <a:ext cx="2938085" cy="394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1327" y="1557386"/>
            <a:ext cx="3022725" cy="338554"/>
          </a:xfrm>
          <a:prstGeom prst="rect">
            <a:avLst/>
          </a:prstGeom>
          <a:noFill/>
          <a:effectLst>
            <a:outerShdw dist="38100" dir="2700000" algn="tl" rotWithShape="0">
              <a:schemeClr val="bg1">
                <a:alpha val="40000"/>
              </a:schemeClr>
            </a:outerShdw>
          </a:effectLst>
        </p:spPr>
        <p:txBody>
          <a:bodyPr>
            <a:spAutoFit/>
          </a:bodyPr>
          <a:lstStyle/>
          <a:p>
            <a:pPr algn="ctr" defTabSz="609418">
              <a:defRPr/>
            </a:pPr>
            <a:r>
              <a:rPr lang="en-US" sz="1600" i="1" kern="0" dirty="0">
                <a:solidFill>
                  <a:sysClr val="windowText" lastClr="000000"/>
                </a:solidFill>
                <a:latin typeface="Georgia"/>
              </a:rPr>
              <a:t>for Instructional Faculty</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b="4324"/>
          <a:stretch>
            <a:fillRect/>
          </a:stretch>
        </p:blipFill>
        <p:spPr bwMode="auto">
          <a:xfrm>
            <a:off x="4656053" y="2018677"/>
            <a:ext cx="2926447" cy="396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559775" y="1557386"/>
            <a:ext cx="3022725" cy="338554"/>
          </a:xfrm>
          <a:prstGeom prst="rect">
            <a:avLst/>
          </a:prstGeom>
          <a:noFill/>
          <a:effectLst>
            <a:outerShdw dist="38100" dir="2700000" algn="tl" rotWithShape="0">
              <a:schemeClr val="bg1">
                <a:alpha val="40000"/>
              </a:schemeClr>
            </a:outerShdw>
          </a:effectLst>
        </p:spPr>
        <p:txBody>
          <a:bodyPr>
            <a:spAutoFit/>
          </a:bodyPr>
          <a:lstStyle/>
          <a:p>
            <a:pPr algn="ctr" defTabSz="609418">
              <a:defRPr/>
            </a:pPr>
            <a:r>
              <a:rPr lang="en-US" sz="1600" i="1" kern="0" dirty="0">
                <a:solidFill>
                  <a:sysClr val="windowText" lastClr="000000"/>
                </a:solidFill>
                <a:latin typeface="Georgia"/>
              </a:rPr>
              <a:t>for Classified Staff</a:t>
            </a:r>
          </a:p>
        </p:txBody>
      </p:sp>
      <p:pic>
        <p:nvPicPr>
          <p:cNvPr id="97287" name="Picture 6"/>
          <p:cNvPicPr>
            <a:picLocks noChangeAspect="1"/>
          </p:cNvPicPr>
          <p:nvPr/>
        </p:nvPicPr>
        <p:blipFill>
          <a:blip r:embed="rId5">
            <a:extLst>
              <a:ext uri="{28A0092B-C50C-407E-A947-70E740481C1C}">
                <a14:useLocalDpi xmlns:a14="http://schemas.microsoft.com/office/drawing/2010/main" val="0"/>
              </a:ext>
            </a:extLst>
          </a:blip>
          <a:srcRect l="50833" t="10001" b="7777"/>
          <a:stretch>
            <a:fillRect/>
          </a:stretch>
        </p:blipFill>
        <p:spPr bwMode="auto">
          <a:xfrm>
            <a:off x="8462762" y="2044070"/>
            <a:ext cx="2927505" cy="394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78632" y="1557386"/>
            <a:ext cx="3022725" cy="338554"/>
          </a:xfrm>
          <a:prstGeom prst="rect">
            <a:avLst/>
          </a:prstGeom>
          <a:noFill/>
          <a:effectLst>
            <a:outerShdw dist="38100" dir="2700000" algn="tl" rotWithShape="0">
              <a:schemeClr val="bg1">
                <a:alpha val="40000"/>
              </a:schemeClr>
            </a:outerShdw>
          </a:effectLst>
        </p:spPr>
        <p:txBody>
          <a:bodyPr>
            <a:spAutoFit/>
          </a:bodyPr>
          <a:lstStyle/>
          <a:p>
            <a:pPr algn="ctr" defTabSz="609418">
              <a:defRPr/>
            </a:pPr>
            <a:r>
              <a:rPr lang="en-US" sz="1600" i="1" kern="0" dirty="0">
                <a:solidFill>
                  <a:sysClr val="windowText" lastClr="000000"/>
                </a:solidFill>
                <a:latin typeface="Georgia"/>
              </a:rPr>
              <a:t>for k-12 educators</a:t>
            </a:r>
          </a:p>
        </p:txBody>
      </p:sp>
    </p:spTree>
    <p:custDataLst>
      <p:tags r:id="rId1"/>
    </p:custDataLst>
    <p:extLst>
      <p:ext uri="{BB962C8B-B14F-4D97-AF65-F5344CB8AC3E}">
        <p14:creationId xmlns:p14="http://schemas.microsoft.com/office/powerpoint/2010/main" val="466492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nodeType="afterGroup">
                            <p:stCondLst>
                              <p:cond delay="20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nodeType="afterGroup">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7302" y="137330"/>
            <a:ext cx="11294698" cy="597559"/>
          </a:xfrm>
        </p:spPr>
        <p:txBody>
          <a:bodyPr/>
          <a:lstStyle/>
          <a:p>
            <a:r>
              <a:rPr lang="en-US" b="1" dirty="0">
                <a:solidFill>
                  <a:schemeClr val="tx1">
                    <a:lumMod val="95000"/>
                    <a:lumOff val="5000"/>
                  </a:schemeClr>
                </a:solidFill>
                <a:latin typeface="Palatino Linotype" charset="0"/>
                <a:ea typeface="Palatino Linotype" charset="0"/>
                <a:cs typeface="Palatino Linotype" charset="0"/>
              </a:rPr>
              <a:t>Mixed Methods, Case Study Research</a:t>
            </a:r>
            <a:endParaRPr lang="en-SG" b="1" dirty="0">
              <a:solidFill>
                <a:srgbClr val="2195B3"/>
              </a:solidFill>
              <a:latin typeface="Palatino Linotype" charset="0"/>
              <a:ea typeface="Palatino Linotype" charset="0"/>
              <a:cs typeface="Palatino Linotype" charset="0"/>
            </a:endParaRPr>
          </a:p>
        </p:txBody>
      </p:sp>
      <p:sp>
        <p:nvSpPr>
          <p:cNvPr id="25" name="Rectangle 24"/>
          <p:cNvSpPr/>
          <p:nvPr/>
        </p:nvSpPr>
        <p:spPr>
          <a:xfrm>
            <a:off x="1356245" y="1592507"/>
            <a:ext cx="6796586" cy="4401205"/>
          </a:xfrm>
          <a:prstGeom prst="rect">
            <a:avLst/>
          </a:prstGeom>
        </p:spPr>
        <p:txBody>
          <a:bodyPr wrap="square">
            <a:spAutoFit/>
          </a:bodyPr>
          <a:lstStyle/>
          <a:p>
            <a:pPr lvl="0">
              <a:defRPr/>
            </a:pPr>
            <a:endParaRPr lang="en-US" sz="2000" b="1"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Community College Success Measure (CCSM)</a:t>
            </a:r>
          </a:p>
          <a:p>
            <a:pPr lvl="0">
              <a:defRPr/>
            </a:pPr>
            <a:r>
              <a:rPr lang="en-US" sz="1600" kern="0" dirty="0">
                <a:solidFill>
                  <a:sysClr val="windowText" lastClr="000000"/>
                </a:solidFill>
                <a:latin typeface="Times New Roman" panose="02020603050405020304" pitchFamily="18" charset="0"/>
                <a:ea typeface="Palatino Linotype" charset="0"/>
                <a:cs typeface="Times New Roman" panose="02020603050405020304" pitchFamily="18" charset="0"/>
              </a:rPr>
              <a:t>for identifying factors influencing the success of underserved students </a:t>
            </a:r>
          </a:p>
          <a:p>
            <a:pPr lvl="0">
              <a:defRPr/>
            </a:pPr>
            <a:endParaRPr lang="en-US" sz="16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CC Instructional Development Inventory (CCIDI)</a:t>
            </a:r>
          </a:p>
          <a:p>
            <a:pPr lvl="0">
              <a:defRPr/>
            </a:pPr>
            <a:r>
              <a:rPr lang="en-US" sz="1600" kern="0" dirty="0">
                <a:solidFill>
                  <a:sysClr val="windowText" lastClr="000000"/>
                </a:solidFill>
                <a:latin typeface="Times New Roman" panose="02020603050405020304" pitchFamily="18" charset="0"/>
                <a:ea typeface="Palatino Linotype" charset="0"/>
                <a:cs typeface="Times New Roman" panose="02020603050405020304" pitchFamily="18" charset="0"/>
              </a:rPr>
              <a:t>to inform professional development programming for instructional faculty </a:t>
            </a:r>
            <a:endParaRPr lang="en-US" sz="16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Community College Student Success Inventory (CCSSI)</a:t>
            </a:r>
          </a:p>
          <a:p>
            <a:pPr lvl="0" defTabSz="609448">
              <a:defRPr/>
            </a:pPr>
            <a:r>
              <a:rPr lang="en-US" sz="1600" kern="0" dirty="0">
                <a:solidFill>
                  <a:sysClr val="windowText" lastClr="000000"/>
                </a:solidFill>
                <a:latin typeface="Times New Roman" panose="02020603050405020304" pitchFamily="18" charset="0"/>
                <a:ea typeface="Palatino Linotype" charset="0"/>
                <a:cs typeface="Times New Roman" panose="02020603050405020304" pitchFamily="18" charset="0"/>
              </a:rPr>
              <a:t>for determining an institution's readiness to support underserved students</a:t>
            </a:r>
          </a:p>
          <a:p>
            <a:pPr marL="0" lvl="1" defTabSz="609448">
              <a:defRPr/>
            </a:pPr>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pPr marL="0" lvl="1" defTabSz="609448">
              <a:defRPr/>
            </a:pPr>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pPr marL="0" lvl="1" defTabSz="609448">
              <a:defRPr/>
            </a:pPr>
            <a:r>
              <a:rPr lang="en-US" sz="2000" b="1" kern="0" dirty="0">
                <a:solidFill>
                  <a:sysClr val="windowText" lastClr="000000"/>
                </a:solidFill>
                <a:latin typeface="Times New Roman" panose="02020603050405020304" pitchFamily="18" charset="0"/>
                <a:ea typeface="Palatino Linotype" charset="0"/>
                <a:cs typeface="Times New Roman" panose="02020603050405020304" pitchFamily="18" charset="0"/>
              </a:rPr>
              <a:t>Male Program Assessment for College Excellence (MPACE)</a:t>
            </a: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 </a:t>
            </a:r>
          </a:p>
          <a:p>
            <a:pPr marL="0" lvl="1" defTabSz="609448">
              <a:defRPr/>
            </a:pPr>
            <a:r>
              <a:rPr lang="en-US" sz="1600" kern="0" dirty="0">
                <a:solidFill>
                  <a:sysClr val="windowText" lastClr="000000"/>
                </a:solidFill>
                <a:latin typeface="Times New Roman" panose="02020603050405020304" pitchFamily="18" charset="0"/>
                <a:ea typeface="Palatino Linotype" charset="0"/>
                <a:cs typeface="Times New Roman" panose="02020603050405020304" pitchFamily="18" charset="0"/>
              </a:rPr>
              <a:t>for examining the efficacy of programs serving college men of color</a:t>
            </a:r>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p:txBody>
      </p:sp>
      <p:sp>
        <p:nvSpPr>
          <p:cNvPr id="26" name="Rectangle 25"/>
          <p:cNvSpPr/>
          <p:nvPr/>
        </p:nvSpPr>
        <p:spPr>
          <a:xfrm>
            <a:off x="6781761" y="1915689"/>
            <a:ext cx="6308717" cy="707886"/>
          </a:xfrm>
          <a:prstGeom prst="rect">
            <a:avLst/>
          </a:prstGeom>
        </p:spPr>
        <p:txBody>
          <a:bodyPr wrap="square">
            <a:spAutoFit/>
          </a:bodyPr>
          <a:lstStyle/>
          <a:p>
            <a:pPr lvl="0" algn="ctr">
              <a:defRPr/>
            </a:pPr>
            <a:r>
              <a:rPr lang="en-US" sz="2000" kern="0" dirty="0" smtClean="0">
                <a:solidFill>
                  <a:sysClr val="windowText" lastClr="000000"/>
                </a:solidFill>
                <a:latin typeface="Times New Roman" panose="02020603050405020304" pitchFamily="18" charset="0"/>
                <a:ea typeface="Palatino Linotype" charset="0"/>
                <a:cs typeface="Times New Roman" panose="02020603050405020304" pitchFamily="18" charset="0"/>
              </a:rPr>
              <a:t>102 </a:t>
            </a: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colleges</a:t>
            </a:r>
          </a:p>
          <a:p>
            <a:pPr lvl="0" algn="ctr">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9 states, </a:t>
            </a:r>
            <a:r>
              <a:rPr lang="en-US" sz="2000" kern="0" dirty="0" smtClean="0">
                <a:solidFill>
                  <a:sysClr val="windowText" lastClr="000000"/>
                </a:solidFill>
                <a:latin typeface="Times New Roman" panose="02020603050405020304" pitchFamily="18" charset="0"/>
                <a:ea typeface="Palatino Linotype" charset="0"/>
                <a:cs typeface="Times New Roman" panose="02020603050405020304" pitchFamily="18" charset="0"/>
              </a:rPr>
              <a:t>78,614 </a:t>
            </a: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students</a:t>
            </a:r>
            <a:endParaRPr lang="en-US" sz="2000" dirty="0">
              <a:latin typeface="Times New Roman" panose="02020603050405020304" pitchFamily="18" charset="0"/>
              <a:cs typeface="Times New Roman" panose="02020603050405020304" pitchFamily="18" charset="0"/>
            </a:endParaRPr>
          </a:p>
        </p:txBody>
      </p:sp>
      <p:sp>
        <p:nvSpPr>
          <p:cNvPr id="27" name="Rectangle 26"/>
          <p:cNvSpPr/>
          <p:nvPr/>
        </p:nvSpPr>
        <p:spPr>
          <a:xfrm>
            <a:off x="998562" y="1076041"/>
            <a:ext cx="7784912" cy="400110"/>
          </a:xfrm>
          <a:prstGeom prst="rect">
            <a:avLst/>
          </a:prstGeom>
        </p:spPr>
        <p:txBody>
          <a:bodyPr wrap="square">
            <a:spAutoFit/>
          </a:bodyPr>
          <a:lstStyle/>
          <a:p>
            <a:pPr lvl="0">
              <a:defRPr/>
            </a:pPr>
            <a:r>
              <a:rPr lang="en-US" sz="2000" b="1" i="1" kern="0" dirty="0">
                <a:solidFill>
                  <a:srgbClr val="2195B3"/>
                </a:solidFill>
                <a:latin typeface="Times New Roman" panose="02020603050405020304" pitchFamily="18" charset="0"/>
                <a:cs typeface="Times New Roman" panose="02020603050405020304" pitchFamily="18" charset="0"/>
              </a:rPr>
              <a:t>Quantitative Research and Assessment</a:t>
            </a:r>
            <a:endParaRPr lang="en-US" sz="2000" b="1" dirty="0">
              <a:latin typeface="Times New Roman" panose="02020603050405020304" pitchFamily="18" charset="0"/>
              <a:cs typeface="Times New Roman" panose="02020603050405020304" pitchFamily="18" charset="0"/>
            </a:endParaRPr>
          </a:p>
        </p:txBody>
      </p:sp>
      <p:sp>
        <p:nvSpPr>
          <p:cNvPr id="3" name="Left Brace 2"/>
          <p:cNvSpPr/>
          <p:nvPr/>
        </p:nvSpPr>
        <p:spPr>
          <a:xfrm>
            <a:off x="851278" y="1956633"/>
            <a:ext cx="504967" cy="2825087"/>
          </a:xfrm>
          <a:prstGeom prst="leftBrace">
            <a:avLst/>
          </a:prstGeom>
          <a:ln>
            <a:solidFill>
              <a:srgbClr val="921A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 name="Rectangle 3"/>
          <p:cNvSpPr/>
          <p:nvPr/>
        </p:nvSpPr>
        <p:spPr>
          <a:xfrm>
            <a:off x="158017" y="3175184"/>
            <a:ext cx="582211" cy="369332"/>
          </a:xfrm>
          <a:prstGeom prst="rect">
            <a:avLst/>
          </a:prstGeom>
        </p:spPr>
        <p:txBody>
          <a:bodyPr wrap="none">
            <a:spAutoFit/>
          </a:bodyPr>
          <a:lstStyle/>
          <a:p>
            <a:r>
              <a:rPr lang="en-US" b="1" kern="0" dirty="0">
                <a:solidFill>
                  <a:srgbClr val="2195B3"/>
                </a:solidFill>
                <a:latin typeface="Times New Roman" panose="02020603050405020304" pitchFamily="18" charset="0"/>
                <a:cs typeface="Times New Roman" panose="02020603050405020304" pitchFamily="18" charset="0"/>
              </a:rPr>
              <a:t>IAP</a:t>
            </a:r>
            <a:endParaRPr lang="en-US" dirty="0"/>
          </a:p>
        </p:txBody>
      </p:sp>
      <p:sp>
        <p:nvSpPr>
          <p:cNvPr id="5" name="Rectangle 4"/>
          <p:cNvSpPr/>
          <p:nvPr/>
        </p:nvSpPr>
        <p:spPr>
          <a:xfrm>
            <a:off x="6781761" y="2946757"/>
            <a:ext cx="6096000" cy="707886"/>
          </a:xfrm>
          <a:prstGeom prst="rect">
            <a:avLst/>
          </a:prstGeom>
        </p:spPr>
        <p:txBody>
          <a:bodyPr>
            <a:spAutoFit/>
          </a:bodyPr>
          <a:lstStyle/>
          <a:p>
            <a:pPr algn="ctr"/>
            <a:r>
              <a:rPr lang="en-US" sz="2000" dirty="0">
                <a:latin typeface="Times New Roman" panose="02020603050405020304" pitchFamily="18" charset="0"/>
                <a:cs typeface="Times New Roman" panose="02020603050405020304" pitchFamily="18" charset="0"/>
              </a:rPr>
              <a:t>120 colleges</a:t>
            </a:r>
          </a:p>
          <a:p>
            <a:pPr algn="ctr"/>
            <a:r>
              <a:rPr lang="en-US" sz="2000" dirty="0">
                <a:latin typeface="Times New Roman" panose="02020603050405020304" pitchFamily="18" charset="0"/>
                <a:cs typeface="Times New Roman" panose="02020603050405020304" pitchFamily="18" charset="0"/>
              </a:rPr>
              <a:t>40 states, 2,789 instructional faculty</a:t>
            </a:r>
          </a:p>
        </p:txBody>
      </p:sp>
      <p:sp>
        <p:nvSpPr>
          <p:cNvPr id="6" name="Rectangle 5"/>
          <p:cNvSpPr/>
          <p:nvPr/>
        </p:nvSpPr>
        <p:spPr>
          <a:xfrm>
            <a:off x="6888119" y="4109312"/>
            <a:ext cx="6096000" cy="1323439"/>
          </a:xfrm>
          <a:prstGeom prst="rect">
            <a:avLst/>
          </a:prstGeom>
        </p:spPr>
        <p:txBody>
          <a:bodyPr>
            <a:spAutoFit/>
          </a:bodyPr>
          <a:lstStyle/>
          <a:p>
            <a:pPr lvl="0"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40 colleges</a:t>
            </a:r>
          </a:p>
          <a:p>
            <a:pPr lvl="0"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15 states</a:t>
            </a:r>
          </a:p>
          <a:p>
            <a:pPr marL="0" lvl="1" algn="ctr" defTabSz="609448">
              <a:defRPr/>
            </a:pPr>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pPr marL="0" lvl="1" algn="ctr" defTabSz="609448">
              <a:defRPr/>
            </a:pPr>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p:txBody>
      </p:sp>
      <p:sp>
        <p:nvSpPr>
          <p:cNvPr id="7" name="Rectangle 6"/>
          <p:cNvSpPr/>
          <p:nvPr/>
        </p:nvSpPr>
        <p:spPr>
          <a:xfrm>
            <a:off x="6888119" y="5293324"/>
            <a:ext cx="6096000" cy="707886"/>
          </a:xfrm>
          <a:prstGeom prst="rect">
            <a:avLst/>
          </a:prstGeom>
        </p:spPr>
        <p:txBody>
          <a:bodyPr>
            <a:spAutoFit/>
          </a:bodyPr>
          <a:lstStyle/>
          <a:p>
            <a:pPr marL="0" lvl="1"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45 colleges</a:t>
            </a:r>
          </a:p>
          <a:p>
            <a:pPr marL="0" lvl="1"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24 states</a:t>
            </a:r>
          </a:p>
        </p:txBody>
      </p:sp>
    </p:spTree>
    <p:custDataLst>
      <p:tags r:id="rId1"/>
    </p:custDataLst>
    <p:extLst>
      <p:ext uri="{BB962C8B-B14F-4D97-AF65-F5344CB8AC3E}">
        <p14:creationId xmlns:p14="http://schemas.microsoft.com/office/powerpoint/2010/main" val="225950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7302" y="137330"/>
            <a:ext cx="11294698" cy="597559"/>
          </a:xfrm>
        </p:spPr>
        <p:txBody>
          <a:bodyPr/>
          <a:lstStyle/>
          <a:p>
            <a:r>
              <a:rPr lang="en-US" b="1" dirty="0">
                <a:solidFill>
                  <a:schemeClr val="tx1">
                    <a:lumMod val="95000"/>
                    <a:lumOff val="5000"/>
                  </a:schemeClr>
                </a:solidFill>
                <a:latin typeface="Palatino Linotype" charset="0"/>
                <a:ea typeface="Palatino Linotype" charset="0"/>
                <a:cs typeface="Palatino Linotype" charset="0"/>
              </a:rPr>
              <a:t>Mixed Methods, Case Study Research</a:t>
            </a:r>
            <a:endParaRPr lang="en-SG" b="1" dirty="0">
              <a:solidFill>
                <a:srgbClr val="2195B3"/>
              </a:solidFill>
              <a:latin typeface="Palatino Linotype" charset="0"/>
              <a:ea typeface="Palatino Linotype" charset="0"/>
              <a:cs typeface="Palatino Linotype" charset="0"/>
            </a:endParaRPr>
          </a:p>
        </p:txBody>
      </p:sp>
      <p:sp>
        <p:nvSpPr>
          <p:cNvPr id="25" name="Rectangle 24"/>
          <p:cNvSpPr/>
          <p:nvPr/>
        </p:nvSpPr>
        <p:spPr>
          <a:xfrm>
            <a:off x="998562" y="1453105"/>
            <a:ext cx="6796586" cy="4770537"/>
          </a:xfrm>
          <a:prstGeom prst="rect">
            <a:avLst/>
          </a:prstGeom>
        </p:spPr>
        <p:txBody>
          <a:bodyPr wrap="square">
            <a:spAutoFit/>
          </a:bodyPr>
          <a:lstStyle/>
          <a:p>
            <a:pPr lvl="0">
              <a:defRPr/>
            </a:pPr>
            <a:endParaRPr lang="en-US" sz="2000" b="1" dirty="0">
              <a:latin typeface="Times New Roman" panose="02020603050405020304" pitchFamily="18" charset="0"/>
              <a:cs typeface="Times New Roman" panose="02020603050405020304" pitchFamily="18" charset="0"/>
            </a:endParaRPr>
          </a:p>
          <a:p>
            <a:pPr lvl="0">
              <a:defRPr/>
            </a:pPr>
            <a:r>
              <a:rPr lang="en-US" sz="2000" b="1" dirty="0">
                <a:latin typeface="Times New Roman" panose="02020603050405020304" pitchFamily="18" charset="0"/>
                <a:cs typeface="Times New Roman" panose="02020603050405020304" pitchFamily="18" charset="0"/>
              </a:rPr>
              <a:t>Student focus groups</a:t>
            </a:r>
          </a:p>
          <a:p>
            <a:pPr lvl="0">
              <a:defRPr/>
            </a:pPr>
            <a:r>
              <a:rPr lang="en-US" kern="0" dirty="0">
                <a:solidFill>
                  <a:sysClr val="windowText" lastClr="000000"/>
                </a:solidFill>
                <a:latin typeface="Times New Roman" panose="02020603050405020304" pitchFamily="18" charset="0"/>
                <a:ea typeface="Palatino Linotype" charset="0"/>
                <a:cs typeface="Times New Roman" panose="02020603050405020304" pitchFamily="18" charset="0"/>
              </a:rPr>
              <a:t>Examining students’ perceptions of factors influencing success in community college</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Faculty interviews</a:t>
            </a:r>
          </a:p>
          <a:p>
            <a:r>
              <a:rPr lang="en-US" kern="0" dirty="0">
                <a:solidFill>
                  <a:sysClr val="windowText" lastClr="000000"/>
                </a:solidFill>
                <a:latin typeface="Times New Roman" panose="02020603050405020304" pitchFamily="18" charset="0"/>
                <a:ea typeface="Palatino Linotype" charset="0"/>
                <a:cs typeface="Times New Roman" panose="02020603050405020304" pitchFamily="18" charset="0"/>
              </a:rPr>
              <a:t>Examining perceptions of factors that are effective in educating students of color in community colleges</a:t>
            </a:r>
          </a:p>
          <a:p>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r>
              <a:rPr lang="en-US" sz="2000" b="1" kern="0" dirty="0">
                <a:solidFill>
                  <a:sysClr val="windowText" lastClr="000000"/>
                </a:solidFill>
                <a:latin typeface="Times New Roman" panose="02020603050405020304" pitchFamily="18" charset="0"/>
                <a:ea typeface="Palatino Linotype" charset="0"/>
                <a:cs typeface="Times New Roman" panose="02020603050405020304" pitchFamily="18" charset="0"/>
              </a:rPr>
              <a:t>Consensus focus groups</a:t>
            </a:r>
          </a:p>
          <a:p>
            <a:r>
              <a:rPr lang="en-US" kern="0" dirty="0">
                <a:solidFill>
                  <a:sysClr val="windowText" lastClr="000000"/>
                </a:solidFill>
                <a:latin typeface="Times New Roman" panose="02020603050405020304" pitchFamily="18" charset="0"/>
                <a:ea typeface="Palatino Linotype" charset="0"/>
                <a:cs typeface="Times New Roman" panose="02020603050405020304" pitchFamily="18" charset="0"/>
              </a:rPr>
              <a:t>Collective </a:t>
            </a:r>
            <a:r>
              <a:rPr lang="en-US" kern="0" dirty="0" err="1">
                <a:solidFill>
                  <a:sysClr val="windowText" lastClr="000000"/>
                </a:solidFill>
                <a:latin typeface="Times New Roman" panose="02020603050405020304" pitchFamily="18" charset="0"/>
                <a:ea typeface="Palatino Linotype" charset="0"/>
                <a:cs typeface="Times New Roman" panose="02020603050405020304" pitchFamily="18" charset="0"/>
              </a:rPr>
              <a:t>sensemaking</a:t>
            </a:r>
            <a:r>
              <a:rPr lang="en-US" kern="0" dirty="0">
                <a:solidFill>
                  <a:sysClr val="windowText" lastClr="000000"/>
                </a:solidFill>
                <a:latin typeface="Times New Roman" panose="02020603050405020304" pitchFamily="18" charset="0"/>
                <a:ea typeface="Palatino Linotype" charset="0"/>
                <a:cs typeface="Times New Roman" panose="02020603050405020304" pitchFamily="18" charset="0"/>
              </a:rPr>
              <a:t> approach for identifying root challenges facing students in community colleges from an equity-based perspective</a:t>
            </a:r>
          </a:p>
          <a:p>
            <a:endPar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endParaRPr>
          </a:p>
          <a:p>
            <a:r>
              <a:rPr lang="en-US" sz="2000" b="1" kern="0" dirty="0">
                <a:solidFill>
                  <a:sysClr val="windowText" lastClr="000000"/>
                </a:solidFill>
                <a:latin typeface="Times New Roman" panose="02020603050405020304" pitchFamily="18" charset="0"/>
                <a:ea typeface="Palatino Linotype" charset="0"/>
                <a:cs typeface="Times New Roman" panose="02020603050405020304" pitchFamily="18" charset="0"/>
              </a:rPr>
              <a:t>Narratives of success</a:t>
            </a:r>
          </a:p>
          <a:p>
            <a:r>
              <a:rPr lang="en-US" kern="0" dirty="0">
                <a:solidFill>
                  <a:sysClr val="windowText" lastClr="000000"/>
                </a:solidFill>
                <a:latin typeface="Times New Roman" panose="02020603050405020304" pitchFamily="18" charset="0"/>
                <a:ea typeface="Palatino Linotype" charset="0"/>
                <a:cs typeface="Times New Roman" panose="02020603050405020304" pitchFamily="18" charset="0"/>
              </a:rPr>
              <a:t>Narratives from educators with a documented record of success in teaching and supporting underserved students of color</a:t>
            </a:r>
          </a:p>
        </p:txBody>
      </p:sp>
      <p:sp>
        <p:nvSpPr>
          <p:cNvPr id="26" name="Rectangle 25"/>
          <p:cNvSpPr/>
          <p:nvPr/>
        </p:nvSpPr>
        <p:spPr>
          <a:xfrm>
            <a:off x="7795147" y="1827529"/>
            <a:ext cx="4681181" cy="707886"/>
          </a:xfrm>
          <a:prstGeom prst="rect">
            <a:avLst/>
          </a:prstGeom>
        </p:spPr>
        <p:txBody>
          <a:bodyPr wrap="square">
            <a:spAutoFit/>
          </a:bodyPr>
          <a:lstStyle/>
          <a:p>
            <a:pPr lvl="0" algn="ctr">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10 colleges</a:t>
            </a:r>
          </a:p>
          <a:p>
            <a:pPr lvl="0" algn="ctr">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CA, 252 students, 50 focus groups</a:t>
            </a:r>
            <a:endParaRPr lang="en-US" sz="2000" dirty="0">
              <a:latin typeface="Times New Roman" panose="02020603050405020304" pitchFamily="18" charset="0"/>
              <a:cs typeface="Times New Roman" panose="02020603050405020304" pitchFamily="18" charset="0"/>
            </a:endParaRPr>
          </a:p>
        </p:txBody>
      </p:sp>
      <p:sp>
        <p:nvSpPr>
          <p:cNvPr id="27" name="Rectangle 26"/>
          <p:cNvSpPr/>
          <p:nvPr/>
        </p:nvSpPr>
        <p:spPr>
          <a:xfrm>
            <a:off x="998562" y="1076041"/>
            <a:ext cx="7784912" cy="400110"/>
          </a:xfrm>
          <a:prstGeom prst="rect">
            <a:avLst/>
          </a:prstGeom>
        </p:spPr>
        <p:txBody>
          <a:bodyPr wrap="square">
            <a:spAutoFit/>
          </a:bodyPr>
          <a:lstStyle/>
          <a:p>
            <a:pPr lvl="0">
              <a:defRPr/>
            </a:pPr>
            <a:r>
              <a:rPr lang="en-US" sz="2000" b="1" i="1" kern="0" dirty="0">
                <a:solidFill>
                  <a:srgbClr val="2195B3"/>
                </a:solidFill>
                <a:latin typeface="Times New Roman" panose="02020603050405020304" pitchFamily="18" charset="0"/>
                <a:cs typeface="Times New Roman" panose="02020603050405020304" pitchFamily="18" charset="0"/>
              </a:rPr>
              <a:t>Qualitative Research and </a:t>
            </a:r>
            <a:r>
              <a:rPr lang="en-US" sz="2000" b="1" i="1" kern="0" dirty="0" err="1">
                <a:solidFill>
                  <a:srgbClr val="2195B3"/>
                </a:solidFill>
                <a:latin typeface="Times New Roman" panose="02020603050405020304" pitchFamily="18" charset="0"/>
                <a:cs typeface="Times New Roman" panose="02020603050405020304" pitchFamily="18" charset="0"/>
              </a:rPr>
              <a:t>Sensemaking</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7087737" y="3034469"/>
            <a:ext cx="6096000" cy="707886"/>
          </a:xfrm>
          <a:prstGeom prst="rect">
            <a:avLst/>
          </a:prstGeom>
        </p:spPr>
        <p:txBody>
          <a:bodyPr>
            <a:spAutoFit/>
          </a:bodyPr>
          <a:lstStyle/>
          <a:p>
            <a:pPr algn="ctr"/>
            <a:r>
              <a:rPr lang="en-US" sz="2000" dirty="0">
                <a:latin typeface="Times New Roman" panose="02020603050405020304" pitchFamily="18" charset="0"/>
                <a:cs typeface="Times New Roman" panose="02020603050405020304" pitchFamily="18" charset="0"/>
              </a:rPr>
              <a:t>10 colleges</a:t>
            </a:r>
          </a:p>
          <a:p>
            <a:pPr algn="ctr"/>
            <a:r>
              <a:rPr lang="en-US" sz="2000" dirty="0">
                <a:latin typeface="Times New Roman" panose="02020603050405020304" pitchFamily="18" charset="0"/>
                <a:cs typeface="Times New Roman" panose="02020603050405020304" pitchFamily="18" charset="0"/>
              </a:rPr>
              <a:t>CA, 102 faculty</a:t>
            </a:r>
          </a:p>
        </p:txBody>
      </p:sp>
      <p:sp>
        <p:nvSpPr>
          <p:cNvPr id="6" name="Rectangle 5"/>
          <p:cNvSpPr/>
          <p:nvPr/>
        </p:nvSpPr>
        <p:spPr>
          <a:xfrm>
            <a:off x="7087737" y="4041249"/>
            <a:ext cx="6096000" cy="1015663"/>
          </a:xfrm>
          <a:prstGeom prst="rect">
            <a:avLst/>
          </a:prstGeom>
        </p:spPr>
        <p:txBody>
          <a:bodyPr>
            <a:spAutoFit/>
          </a:bodyPr>
          <a:lstStyle/>
          <a:p>
            <a:pPr lvl="0"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32 colleges</a:t>
            </a:r>
          </a:p>
          <a:p>
            <a:pPr lvl="0"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CA &amp; MN, 240 faculty/staff</a:t>
            </a:r>
          </a:p>
          <a:p>
            <a:pPr lvl="0" algn="ctr" defTabSz="609448">
              <a:defRPr/>
            </a:pPr>
            <a:r>
              <a:rPr lang="en-US" sz="2000" kern="0" dirty="0">
                <a:solidFill>
                  <a:sysClr val="windowText" lastClr="000000"/>
                </a:solidFill>
                <a:latin typeface="Times New Roman" panose="02020603050405020304" pitchFamily="18" charset="0"/>
                <a:ea typeface="Palatino Linotype" charset="0"/>
                <a:cs typeface="Times New Roman" panose="02020603050405020304" pitchFamily="18" charset="0"/>
              </a:rPr>
              <a:t>48 consensus groups</a:t>
            </a:r>
          </a:p>
        </p:txBody>
      </p:sp>
      <p:sp>
        <p:nvSpPr>
          <p:cNvPr id="12" name="Rectangle 11"/>
          <p:cNvSpPr/>
          <p:nvPr/>
        </p:nvSpPr>
        <p:spPr>
          <a:xfrm>
            <a:off x="6980829" y="5286334"/>
            <a:ext cx="6096000" cy="707886"/>
          </a:xfrm>
          <a:prstGeom prst="rect">
            <a:avLst/>
          </a:prstGeom>
        </p:spPr>
        <p:txBody>
          <a:bodyPr>
            <a:spAutoFit/>
          </a:bodyPr>
          <a:lstStyle/>
          <a:p>
            <a:pPr algn="ctr"/>
            <a:r>
              <a:rPr lang="en-US" sz="2000" dirty="0">
                <a:latin typeface="Times New Roman" panose="02020603050405020304" pitchFamily="18" charset="0"/>
                <a:cs typeface="Times New Roman" panose="02020603050405020304" pitchFamily="18" charset="0"/>
              </a:rPr>
              <a:t>14 colleges</a:t>
            </a:r>
          </a:p>
          <a:p>
            <a:pPr algn="ctr"/>
            <a:r>
              <a:rPr lang="en-US" sz="2000" dirty="0">
                <a:latin typeface="Times New Roman" panose="02020603050405020304" pitchFamily="18" charset="0"/>
                <a:cs typeface="Times New Roman" panose="02020603050405020304" pitchFamily="18" charset="0"/>
              </a:rPr>
              <a:t>12 states, 78 educators</a:t>
            </a:r>
          </a:p>
        </p:txBody>
      </p:sp>
      <p:sp>
        <p:nvSpPr>
          <p:cNvPr id="13" name="Left Brace 12"/>
          <p:cNvSpPr/>
          <p:nvPr/>
        </p:nvSpPr>
        <p:spPr>
          <a:xfrm>
            <a:off x="493595" y="1845024"/>
            <a:ext cx="504967" cy="1914827"/>
          </a:xfrm>
          <a:prstGeom prst="leftBrace">
            <a:avLst/>
          </a:prstGeom>
          <a:ln>
            <a:solidFill>
              <a:srgbClr val="921A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Tree>
    <p:custDataLst>
      <p:tags r:id="rId1"/>
    </p:custDataLst>
    <p:extLst>
      <p:ext uri="{BB962C8B-B14F-4D97-AF65-F5344CB8AC3E}">
        <p14:creationId xmlns:p14="http://schemas.microsoft.com/office/powerpoint/2010/main" val="162712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397" y="219427"/>
            <a:ext cx="11296223" cy="597559"/>
          </a:xfrm>
        </p:spPr>
        <p:txBody>
          <a:bodyPr/>
          <a:lstStyle/>
          <a:p>
            <a:r>
              <a:rPr lang="en-US" b="1" dirty="0" smtClean="0">
                <a:solidFill>
                  <a:schemeClr val="tx1"/>
                </a:solidFill>
                <a:latin typeface="Times New Roman" charset="0"/>
                <a:ea typeface="Times New Roman" charset="0"/>
                <a:cs typeface="Times New Roman" charset="0"/>
              </a:rPr>
              <a:t>CCSSE Climate Survey Results</a:t>
            </a:r>
            <a:endParaRPr lang="en-US" b="1" dirty="0">
              <a:solidFill>
                <a:schemeClr val="tx1"/>
              </a:solidFill>
              <a:latin typeface="Times New Roman" charset="0"/>
              <a:ea typeface="Times New Roman" charset="0"/>
              <a:cs typeface="Times New Roman"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608" t="8812" r="3914" b="30168"/>
          <a:stretch/>
        </p:blipFill>
        <p:spPr>
          <a:xfrm>
            <a:off x="1289865" y="1038386"/>
            <a:ext cx="10011899" cy="5300417"/>
          </a:xfrm>
          <a:prstGeom prst="rect">
            <a:avLst/>
          </a:prstGeom>
        </p:spPr>
      </p:pic>
      <p:pic>
        <p:nvPicPr>
          <p:cNvPr id="3" name="Picture 2"/>
          <p:cNvPicPr>
            <a:picLocks noChangeAspect="1"/>
          </p:cNvPicPr>
          <p:nvPr/>
        </p:nvPicPr>
        <p:blipFill>
          <a:blip r:embed="rId3"/>
          <a:stretch>
            <a:fillRect/>
          </a:stretch>
        </p:blipFill>
        <p:spPr>
          <a:xfrm>
            <a:off x="372838" y="5168348"/>
            <a:ext cx="1256195" cy="970131"/>
          </a:xfrm>
          <a:prstGeom prst="rect">
            <a:avLst/>
          </a:prstGeom>
        </p:spPr>
      </p:pic>
    </p:spTree>
    <p:extLst>
      <p:ext uri="{BB962C8B-B14F-4D97-AF65-F5344CB8AC3E}">
        <p14:creationId xmlns:p14="http://schemas.microsoft.com/office/powerpoint/2010/main" val="104025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631" b="38206"/>
          <a:stretch/>
        </p:blipFill>
        <p:spPr>
          <a:xfrm>
            <a:off x="-1" y="1052260"/>
            <a:ext cx="11893059" cy="4744106"/>
          </a:xfrm>
          <a:prstGeom prst="rect">
            <a:avLst/>
          </a:prstGeom>
        </p:spPr>
      </p:pic>
      <p:sp>
        <p:nvSpPr>
          <p:cNvPr id="6" name="Rectangle 5"/>
          <p:cNvSpPr/>
          <p:nvPr/>
        </p:nvSpPr>
        <p:spPr>
          <a:xfrm>
            <a:off x="2696705" y="5393410"/>
            <a:ext cx="495946" cy="4029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1059" y="4615912"/>
            <a:ext cx="495946" cy="11804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76098" y="5004659"/>
            <a:ext cx="495946" cy="7917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25413" y="4615912"/>
            <a:ext cx="495946" cy="11804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0540" y="4520340"/>
            <a:ext cx="495946" cy="12760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23319" y="5004660"/>
            <a:ext cx="495946" cy="7917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9782" t="61921" r="7305" b="30169"/>
          <a:stretch/>
        </p:blipFill>
        <p:spPr>
          <a:xfrm>
            <a:off x="2483598" y="5796364"/>
            <a:ext cx="8469830" cy="542440"/>
          </a:xfrm>
          <a:prstGeom prst="rect">
            <a:avLst/>
          </a:prstGeom>
        </p:spPr>
      </p:pic>
      <p:sp>
        <p:nvSpPr>
          <p:cNvPr id="14" name="Text Placeholder 1"/>
          <p:cNvSpPr>
            <a:spLocks noGrp="1"/>
          </p:cNvSpPr>
          <p:nvPr>
            <p:ph type="body" sz="quarter" idx="10"/>
          </p:nvPr>
        </p:nvSpPr>
        <p:spPr>
          <a:xfrm>
            <a:off x="762397" y="219427"/>
            <a:ext cx="11296223" cy="597559"/>
          </a:xfrm>
        </p:spPr>
        <p:txBody>
          <a:bodyPr/>
          <a:lstStyle/>
          <a:p>
            <a:r>
              <a:rPr lang="en-US" b="1" dirty="0" smtClean="0">
                <a:solidFill>
                  <a:schemeClr val="tx1"/>
                </a:solidFill>
                <a:latin typeface="Times New Roman" charset="0"/>
                <a:ea typeface="Times New Roman" charset="0"/>
                <a:cs typeface="Times New Roman" charset="0"/>
              </a:rPr>
              <a:t>CCSSE Climate Survey Results</a:t>
            </a:r>
            <a:endParaRPr lang="en-US" b="1" dirty="0">
              <a:solidFill>
                <a:schemeClr val="tx1"/>
              </a:solidFill>
              <a:latin typeface="Times New Roman" charset="0"/>
              <a:ea typeface="Times New Roman" charset="0"/>
              <a:cs typeface="Times New Roman" charset="0"/>
            </a:endParaRPr>
          </a:p>
        </p:txBody>
      </p:sp>
      <p:cxnSp>
        <p:nvCxnSpPr>
          <p:cNvPr id="17" name="Straight Connector 16"/>
          <p:cNvCxnSpPr/>
          <p:nvPr/>
        </p:nvCxnSpPr>
        <p:spPr>
          <a:xfrm>
            <a:off x="2138766" y="5004659"/>
            <a:ext cx="9738794" cy="1549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372838" y="5168348"/>
            <a:ext cx="1256195" cy="970131"/>
          </a:xfrm>
          <a:prstGeom prst="rect">
            <a:avLst/>
          </a:prstGeom>
        </p:spPr>
      </p:pic>
    </p:spTree>
    <p:extLst>
      <p:ext uri="{BB962C8B-B14F-4D97-AF65-F5344CB8AC3E}">
        <p14:creationId xmlns:p14="http://schemas.microsoft.com/office/powerpoint/2010/main" val="152206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sz="quarter" idx="10"/>
          </p:nvPr>
        </p:nvSpPr>
        <p:spPr>
          <a:xfrm>
            <a:off x="762397" y="219427"/>
            <a:ext cx="11296223" cy="597559"/>
          </a:xfrm>
        </p:spPr>
        <p:txBody>
          <a:bodyPr/>
          <a:lstStyle/>
          <a:p>
            <a:r>
              <a:rPr lang="en-US" b="1" dirty="0" smtClean="0">
                <a:solidFill>
                  <a:schemeClr val="tx1"/>
                </a:solidFill>
                <a:latin typeface="Times New Roman" charset="0"/>
                <a:ea typeface="Times New Roman" charset="0"/>
                <a:cs typeface="Times New Roman" charset="0"/>
              </a:rPr>
              <a:t>CCSSE Climate Survey Results</a:t>
            </a:r>
            <a:endParaRPr lang="en-US" b="1" dirty="0">
              <a:solidFill>
                <a:schemeClr val="tx1"/>
              </a:solidFill>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78" b="20754"/>
          <a:stretch/>
        </p:blipFill>
        <p:spPr>
          <a:xfrm>
            <a:off x="762397" y="816986"/>
            <a:ext cx="10303393" cy="5377911"/>
          </a:xfrm>
          <a:prstGeom prst="rect">
            <a:avLst/>
          </a:prstGeom>
        </p:spPr>
      </p:pic>
      <p:pic>
        <p:nvPicPr>
          <p:cNvPr id="4" name="Picture 3"/>
          <p:cNvPicPr>
            <a:picLocks noChangeAspect="1"/>
          </p:cNvPicPr>
          <p:nvPr/>
        </p:nvPicPr>
        <p:blipFill>
          <a:blip r:embed="rId3"/>
          <a:stretch>
            <a:fillRect/>
          </a:stretch>
        </p:blipFill>
        <p:spPr>
          <a:xfrm>
            <a:off x="372838" y="5168348"/>
            <a:ext cx="1256195" cy="970131"/>
          </a:xfrm>
          <a:prstGeom prst="rect">
            <a:avLst/>
          </a:prstGeom>
        </p:spPr>
      </p:pic>
    </p:spTree>
    <p:extLst>
      <p:ext uri="{BB962C8B-B14F-4D97-AF65-F5344CB8AC3E}">
        <p14:creationId xmlns:p14="http://schemas.microsoft.com/office/powerpoint/2010/main" val="47876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p:cNvSpPr>
            <a:spLocks noGrp="1"/>
          </p:cNvSpPr>
          <p:nvPr>
            <p:ph type="body" sz="quarter" idx="10"/>
          </p:nvPr>
        </p:nvSpPr>
        <p:spPr>
          <a:xfrm>
            <a:off x="762397" y="219427"/>
            <a:ext cx="11296223" cy="597559"/>
          </a:xfrm>
        </p:spPr>
        <p:txBody>
          <a:bodyPr/>
          <a:lstStyle/>
          <a:p>
            <a:r>
              <a:rPr lang="en-US" b="1" dirty="0" smtClean="0">
                <a:solidFill>
                  <a:schemeClr val="tx1"/>
                </a:solidFill>
                <a:latin typeface="Times New Roman" charset="0"/>
                <a:ea typeface="Times New Roman" charset="0"/>
                <a:cs typeface="Times New Roman" charset="0"/>
              </a:rPr>
              <a:t>CCSSE Climate Survey Results</a:t>
            </a:r>
            <a:endParaRPr lang="en-US" b="1" dirty="0">
              <a:solidFill>
                <a:schemeClr val="tx1"/>
              </a:solidFill>
              <a:latin typeface="Times New Roman" charset="0"/>
              <a:ea typeface="Times New Roman" charset="0"/>
              <a:cs typeface="Times New Roman"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78" b="20754"/>
          <a:stretch/>
        </p:blipFill>
        <p:spPr>
          <a:xfrm>
            <a:off x="762397" y="816986"/>
            <a:ext cx="10303393" cy="5377911"/>
          </a:xfrm>
          <a:prstGeom prst="rect">
            <a:avLst/>
          </a:prstGeom>
        </p:spPr>
      </p:pic>
      <p:sp>
        <p:nvSpPr>
          <p:cNvPr id="5" name="Rectangle 4"/>
          <p:cNvSpPr/>
          <p:nvPr/>
        </p:nvSpPr>
        <p:spPr>
          <a:xfrm>
            <a:off x="4401518" y="4215539"/>
            <a:ext cx="449451" cy="14103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7792" y="4990453"/>
            <a:ext cx="449451" cy="6354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5847" y="5517396"/>
            <a:ext cx="449451" cy="929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863878" y="4398380"/>
            <a:ext cx="451488" cy="12275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78020" y="5092861"/>
            <a:ext cx="449451" cy="5330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84791" y="4990453"/>
            <a:ext cx="449451" cy="6354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5161" y="4990453"/>
            <a:ext cx="449451" cy="6354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974694" y="4896091"/>
            <a:ext cx="8914441" cy="19891"/>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372838" y="5168348"/>
            <a:ext cx="1256195" cy="970131"/>
          </a:xfrm>
          <a:prstGeom prst="rect">
            <a:avLst/>
          </a:prstGeom>
        </p:spPr>
      </p:pic>
    </p:spTree>
    <p:extLst>
      <p:ext uri="{BB962C8B-B14F-4D97-AF65-F5344CB8AC3E}">
        <p14:creationId xmlns:p14="http://schemas.microsoft.com/office/powerpoint/2010/main" val="1573029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DESIGN_ID_OFFICE THEME" val="QTRfLGob"/>
  <p:tag name="ARTICULATE_DESIGN_ID_3_OFFICE THEME" val="Q6C2mjPD"/>
  <p:tag name="ARTICULATE_DESIGN_ID_5_OFFICE THEME" val="XANuRLNU"/>
  <p:tag name="ARTICULATE_DESIGN_ID_4_OFFICE THEME" val="QPPzAmkn"/>
  <p:tag name="ARTICULATE_DESIGN_ID_2_OFFICE THEME" val="48mpPPKH"/>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bas Georgia">
      <a:majorFont>
        <a:latin typeface="Bebas Neue"/>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bas Georgia">
      <a:majorFont>
        <a:latin typeface="Bebas Neue"/>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bas Georgia">
      <a:majorFont>
        <a:latin typeface="Bebas Neue"/>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9944</TotalTime>
  <Words>2659</Words>
  <Application>Microsoft Office PowerPoint</Application>
  <PresentationFormat>Widescreen</PresentationFormat>
  <Paragraphs>430</Paragraphs>
  <Slides>39</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39</vt:i4>
      </vt:variant>
    </vt:vector>
  </HeadingPairs>
  <TitlesOfParts>
    <vt:vector size="54" baseType="lpstr">
      <vt:lpstr>Adobe Heiti Std R</vt:lpstr>
      <vt:lpstr>Arial</vt:lpstr>
      <vt:lpstr>Bebas Neue</vt:lpstr>
      <vt:lpstr>Calibri</vt:lpstr>
      <vt:lpstr>Calibri Light</vt:lpstr>
      <vt:lpstr>Constantia</vt:lpstr>
      <vt:lpstr>Georgia</vt:lpstr>
      <vt:lpstr>Palatino Linotype</vt:lpstr>
      <vt:lpstr>Tahoma</vt:lpstr>
      <vt:lpstr>Times New Roman</vt:lpstr>
      <vt:lpstr>Office Theme</vt:lpstr>
      <vt:lpstr>3_Office Theme</vt:lpstr>
      <vt:lpstr>5_Office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Domain</vt:lpstr>
      <vt:lpstr>Structural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Que Dang</cp:lastModifiedBy>
  <cp:revision>515</cp:revision>
  <dcterms:created xsi:type="dcterms:W3CDTF">2016-11-09T15:53:25Z</dcterms:created>
  <dcterms:modified xsi:type="dcterms:W3CDTF">2017-08-18T20:46:22Z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A3A640CC-A63C-4C4F-B4CF-3486E5985090</vt:lpwstr>
  </property>
  <property fmtid="{D5CDD505-2E9C-101B-9397-08002B2CF9AE}" pid="3" name="ArticulatePath">
    <vt:lpwstr>Presentation1</vt:lpwstr>
  </property>
</Properties>
</file>