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4"/>
  </p:sldMasterIdLst>
  <p:sldIdLst>
    <p:sldId id="256" r:id="rId5"/>
    <p:sldId id="258" r:id="rId6"/>
    <p:sldId id="257" r:id="rId7"/>
    <p:sldId id="259" r:id="rId8"/>
    <p:sldId id="267" r:id="rId9"/>
    <p:sldId id="268" r:id="rId10"/>
    <p:sldId id="269" r:id="rId11"/>
    <p:sldId id="270" r:id="rId12"/>
    <p:sldId id="271" r:id="rId13"/>
    <p:sldId id="273" r:id="rId14"/>
    <p:sldId id="261" r:id="rId15"/>
    <p:sldId id="262" r:id="rId16"/>
    <p:sldId id="264" r:id="rId17"/>
    <p:sldId id="263" r:id="rId1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8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C6DC-FF27-4615-8F9B-8FA35D5FACA5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4107-7242-49D9-8125-37F4DCCDD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47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C6DC-FF27-4615-8F9B-8FA35D5FACA5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4107-7242-49D9-8125-37F4DCCDDB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352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C6DC-FF27-4615-8F9B-8FA35D5FACA5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4107-7242-49D9-8125-37F4DCCDDBA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5292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C6DC-FF27-4615-8F9B-8FA35D5FACA5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4107-7242-49D9-8125-37F4DCCDDBA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85E4317-8FA5-4ADA-8C9D-379CB111C2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29902" y="5403124"/>
            <a:ext cx="1450974" cy="136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186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C6DC-FF27-4615-8F9B-8FA35D5FACA5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4107-7242-49D9-8125-37F4DCCDDBA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5246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C6DC-FF27-4615-8F9B-8FA35D5FACA5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4107-7242-49D9-8125-37F4DCCDD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67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C6DC-FF27-4615-8F9B-8FA35D5FACA5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4107-7242-49D9-8125-37F4DCCDD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58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C6DC-FF27-4615-8F9B-8FA35D5FACA5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4107-7242-49D9-8125-37F4DCCDD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6788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C6DC-FF27-4615-8F9B-8FA35D5FACA5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4107-7242-49D9-8125-37F4DCCDDBA8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789328A-929D-4714-BAEA-FA15F53B5B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 flipH="1">
            <a:off x="11717337" y="6523870"/>
            <a:ext cx="75721" cy="18173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040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C6DC-FF27-4615-8F9B-8FA35D5FACA5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4107-7242-49D9-8125-37F4DCCDD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16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C6DC-FF27-4615-8F9B-8FA35D5FACA5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4107-7242-49D9-8125-37F4DCCDDB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43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C6DC-FF27-4615-8F9B-8FA35D5FACA5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4107-7242-49D9-8125-37F4DCCDD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3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C6DC-FF27-4615-8F9B-8FA35D5FACA5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4107-7242-49D9-8125-37F4DCCDD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16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C6DC-FF27-4615-8F9B-8FA35D5FACA5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4107-7242-49D9-8125-37F4DCCDDB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149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C6DC-FF27-4615-8F9B-8FA35D5FACA5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4107-7242-49D9-8125-37F4DCCDD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93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C6DC-FF27-4615-8F9B-8FA35D5FACA5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4107-7242-49D9-8125-37F4DCCDD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8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C6DC-FF27-4615-8F9B-8FA35D5FACA5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4107-7242-49D9-8125-37F4DCCDD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274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AC6DC-FF27-4615-8F9B-8FA35D5FACA5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8424107-7242-49D9-8125-37F4DCCDDBA8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B0801A7-CA5E-4BFD-B292-41D0876C951E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0515072" y="5350934"/>
            <a:ext cx="1450974" cy="136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6052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  <p:sldLayoutId id="2147483867" r:id="rId13"/>
    <p:sldLayoutId id="2147483868" r:id="rId14"/>
    <p:sldLayoutId id="2147483869" r:id="rId15"/>
    <p:sldLayoutId id="2147483870" r:id="rId16"/>
    <p:sldLayoutId id="214748387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B3398-7D58-476F-996E-F919F98D7E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Open Forum </a:t>
            </a:r>
            <a:br>
              <a:rPr lang="en-US" dirty="0"/>
            </a:br>
            <a:r>
              <a:rPr lang="en-US" dirty="0"/>
              <a:t>16-week calendar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D57785-28FF-4F02-B30C-AA73DB159C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Friday, October 13, 2023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F8D0C8-D875-4135-90E1-F02BE90A7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4" y="5147732"/>
            <a:ext cx="1850385" cy="1741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669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4E57B-7782-46D3-A70C-006AFC7D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3202"/>
            <a:ext cx="10634133" cy="1320800"/>
          </a:xfrm>
        </p:spPr>
        <p:txBody>
          <a:bodyPr/>
          <a:lstStyle/>
          <a:p>
            <a:r>
              <a:rPr lang="en-US" dirty="0"/>
              <a:t>Additional considerations-extended class times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48697FE-2E69-B139-E80C-DAABD361E6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464" y="1162593"/>
            <a:ext cx="10634133" cy="473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693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49A15C-D0EB-4BA1-8054-7CB081499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561C1C-E2A6-4637-A538-143D733E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1513" y="3567289"/>
            <a:ext cx="8596668" cy="1570962"/>
          </a:xfrm>
        </p:spPr>
        <p:txBody>
          <a:bodyPr/>
          <a:lstStyle/>
          <a:p>
            <a:r>
              <a:rPr lang="en-US" sz="2800" dirty="0"/>
              <a:t>To ensure everyone can hear, please raise your hand and we will bring a mic to you.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984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FFE10-FD9E-44FF-8734-3369379EA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Panel closing remarks</a:t>
            </a:r>
          </a:p>
        </p:txBody>
      </p:sp>
    </p:spTree>
    <p:extLst>
      <p:ext uri="{BB962C8B-B14F-4D97-AF65-F5344CB8AC3E}">
        <p14:creationId xmlns:p14="http://schemas.microsoft.com/office/powerpoint/2010/main" val="953903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3005B-35B9-417F-9F8A-B7B3ADA8B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395111"/>
            <a:ext cx="8596668" cy="3403600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AB5F29-9288-404A-92B9-BCF059921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2214328"/>
            <a:ext cx="8596668" cy="3168766"/>
          </a:xfrm>
        </p:spPr>
        <p:txBody>
          <a:bodyPr>
            <a:normAutofit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Gather campus feedback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Adjust/revise/amend as appropriate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Launch governance review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Bring recommendation to the Board of Trustees</a:t>
            </a:r>
          </a:p>
        </p:txBody>
      </p:sp>
    </p:spTree>
    <p:extLst>
      <p:ext uri="{BB962C8B-B14F-4D97-AF65-F5344CB8AC3E}">
        <p14:creationId xmlns:p14="http://schemas.microsoft.com/office/powerpoint/2010/main" val="3541233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CA78F2-3C63-4266-8154-554F93D33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454" y="3758242"/>
            <a:ext cx="8596668" cy="1320800"/>
          </a:xfrm>
        </p:spPr>
        <p:txBody>
          <a:bodyPr/>
          <a:lstStyle/>
          <a:p>
            <a:r>
              <a:rPr lang="en-US" dirty="0"/>
              <a:t>Thank you for joining the conversation!</a:t>
            </a:r>
          </a:p>
        </p:txBody>
      </p:sp>
    </p:spTree>
    <p:extLst>
      <p:ext uri="{BB962C8B-B14F-4D97-AF65-F5344CB8AC3E}">
        <p14:creationId xmlns:p14="http://schemas.microsoft.com/office/powerpoint/2010/main" val="4011102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7072E-FCA8-436E-A898-E84342C4A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795768-B2FA-4F8D-8A63-379DC8BC3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1779" y="3578578"/>
            <a:ext cx="8596668" cy="1570962"/>
          </a:xfrm>
        </p:spPr>
        <p:txBody>
          <a:bodyPr>
            <a:noAutofit/>
          </a:bodyPr>
          <a:lstStyle/>
          <a:p>
            <a:r>
              <a:rPr lang="en-US" sz="2800" dirty="0"/>
              <a:t>Panel introductions</a:t>
            </a:r>
          </a:p>
          <a:p>
            <a:r>
              <a:rPr lang="en-US" sz="2800" dirty="0"/>
              <a:t>Overview</a:t>
            </a:r>
          </a:p>
          <a:p>
            <a:r>
              <a:rPr lang="en-US" sz="2800" dirty="0"/>
              <a:t>Facilitated discussion</a:t>
            </a:r>
          </a:p>
          <a:p>
            <a:r>
              <a:rPr lang="en-US" sz="2800" dirty="0"/>
              <a:t>Panel closing comments</a:t>
            </a:r>
          </a:p>
        </p:txBody>
      </p:sp>
    </p:spTree>
    <p:extLst>
      <p:ext uri="{BB962C8B-B14F-4D97-AF65-F5344CB8AC3E}">
        <p14:creationId xmlns:p14="http://schemas.microsoft.com/office/powerpoint/2010/main" val="2634041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452DB96-AE17-41B2-9D9C-303E3A37F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Taskforce and Panelists</a:t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FAA8521-1E56-463C-A526-2FCE309B4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7810" y="1552755"/>
            <a:ext cx="7376191" cy="44886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Dr. Greg Baxley</a:t>
            </a:r>
          </a:p>
          <a:p>
            <a:pPr marL="0" indent="0">
              <a:buNone/>
            </a:pPr>
            <a:r>
              <a:rPr lang="en-US" sz="2000" dirty="0"/>
              <a:t>Dr. Wes Sims</a:t>
            </a:r>
          </a:p>
          <a:p>
            <a:pPr marL="0" indent="0">
              <a:buNone/>
            </a:pPr>
            <a:r>
              <a:rPr lang="en-US" sz="2000" dirty="0"/>
              <a:t>Galadriel Bree Highhouse</a:t>
            </a:r>
          </a:p>
          <a:p>
            <a:pPr marL="0" indent="0">
              <a:buNone/>
            </a:pPr>
            <a:r>
              <a:rPr lang="en-US" sz="2000" dirty="0"/>
              <a:t>Dr. Matthew Davis</a:t>
            </a:r>
          </a:p>
          <a:p>
            <a:pPr marL="0" indent="0">
              <a:buNone/>
            </a:pPr>
            <a:r>
              <a:rPr lang="en-US" sz="2000" dirty="0"/>
              <a:t>Brittany Mojo</a:t>
            </a:r>
          </a:p>
          <a:p>
            <a:pPr marL="0" indent="0">
              <a:buNone/>
            </a:pPr>
            <a:r>
              <a:rPr lang="en-US" sz="2000" dirty="0"/>
              <a:t>Dr. Ryan Cartnal</a:t>
            </a:r>
          </a:p>
          <a:p>
            <a:pPr marL="0" indent="0">
              <a:buNone/>
            </a:pPr>
            <a:r>
              <a:rPr lang="en-US" sz="2000" dirty="0"/>
              <a:t>Dr. Jason Curtis</a:t>
            </a:r>
          </a:p>
          <a:p>
            <a:pPr marL="0" indent="0">
              <a:buNone/>
            </a:pPr>
            <a:r>
              <a:rPr lang="en-US" sz="2000" dirty="0"/>
              <a:t>Dr. Maria Escobedo</a:t>
            </a:r>
          </a:p>
          <a:p>
            <a:pPr marL="0" indent="0">
              <a:buNone/>
            </a:pPr>
            <a:r>
              <a:rPr lang="en-US" sz="2000" dirty="0"/>
              <a:t>Dr. Oscar Ramos</a:t>
            </a:r>
          </a:p>
          <a:p>
            <a:pPr marL="0" indent="0">
              <a:buNone/>
            </a:pPr>
            <a:r>
              <a:rPr lang="en-US" sz="2000" dirty="0"/>
              <a:t>Keith Stearns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060C4E-DF90-4710-95BA-B8005001431B}"/>
              </a:ext>
            </a:extLst>
          </p:cNvPr>
          <p:cNvSpPr txBox="1"/>
          <p:nvPr/>
        </p:nvSpPr>
        <p:spPr>
          <a:xfrm>
            <a:off x="6191793" y="1123405"/>
            <a:ext cx="28738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Thank you!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E6F264E-8753-4FCA-905E-4A83DFCF98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8571" y="5341343"/>
            <a:ext cx="1450974" cy="136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71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8367F6D-12BF-4443-BDF7-C407E4CFE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D3CC12-716B-4456-83B1-D07BAB1F0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794" y="1772400"/>
            <a:ext cx="9493209" cy="3880773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Calendar taskforce launched November 2022</a:t>
            </a:r>
          </a:p>
          <a:p>
            <a:pPr lvl="1"/>
            <a:r>
              <a:rPr lang="en-US" sz="2800" dirty="0"/>
              <a:t>Significant campus interest for many years</a:t>
            </a:r>
          </a:p>
          <a:p>
            <a:pPr lvl="1"/>
            <a:r>
              <a:rPr lang="en-US" sz="2800" dirty="0"/>
              <a:t>Several previous attempts by the Calendar Committee</a:t>
            </a:r>
          </a:p>
          <a:p>
            <a:pPr lvl="1"/>
            <a:r>
              <a:rPr lang="en-US" sz="2800" dirty="0"/>
              <a:t>No clear process for a major college redesign</a:t>
            </a:r>
          </a:p>
          <a:p>
            <a:pPr lvl="1"/>
            <a:r>
              <a:rPr lang="en-US" sz="2800" dirty="0"/>
              <a:t>Two Leadership Retreats pre-pandemic</a:t>
            </a:r>
          </a:p>
          <a:p>
            <a:pPr lvl="1"/>
            <a:r>
              <a:rPr lang="en-US" sz="2800" dirty="0"/>
              <a:t>Concerns and questions amassed</a:t>
            </a:r>
          </a:p>
          <a:p>
            <a:pPr lvl="1"/>
            <a:r>
              <a:rPr lang="en-US" sz="2800" dirty="0"/>
              <a:t>Cal Poly confirmed move to 15+1 calendar</a:t>
            </a:r>
          </a:p>
        </p:txBody>
      </p:sp>
    </p:spTree>
    <p:extLst>
      <p:ext uri="{BB962C8B-B14F-4D97-AF65-F5344CB8AC3E}">
        <p14:creationId xmlns:p14="http://schemas.microsoft.com/office/powerpoint/2010/main" val="2940911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8367F6D-12BF-4443-BDF7-C407E4CFE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D3CC12-716B-4456-83B1-D07BAB1F0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794" y="1772400"/>
            <a:ext cx="9493209" cy="3880773"/>
          </a:xfrm>
        </p:spPr>
        <p:txBody>
          <a:bodyPr>
            <a:normAutofit/>
          </a:bodyPr>
          <a:lstStyle/>
          <a:p>
            <a:r>
              <a:rPr lang="en-US" sz="3200" dirty="0"/>
              <a:t>Minimum Requirement for Adoption</a:t>
            </a:r>
          </a:p>
          <a:p>
            <a:pPr lvl="1"/>
            <a:r>
              <a:rPr lang="en-US" sz="2800" dirty="0"/>
              <a:t>Neutral to positive net impact on FTES</a:t>
            </a:r>
          </a:p>
          <a:p>
            <a:pPr lvl="1"/>
            <a:r>
              <a:rPr lang="en-US" sz="2800" dirty="0"/>
              <a:t>Broad support of the campus community</a:t>
            </a:r>
          </a:p>
        </p:txBody>
      </p:sp>
    </p:spTree>
    <p:extLst>
      <p:ext uri="{BB962C8B-B14F-4D97-AF65-F5344CB8AC3E}">
        <p14:creationId xmlns:p14="http://schemas.microsoft.com/office/powerpoint/2010/main" val="2336233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8367F6D-12BF-4443-BDF7-C407E4CFE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D3CC12-716B-4456-83B1-D07BAB1F0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794" y="1772400"/>
            <a:ext cx="9898651" cy="3880773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Essential Elements</a:t>
            </a:r>
          </a:p>
          <a:p>
            <a:pPr lvl="1"/>
            <a:r>
              <a:rPr lang="en-US" sz="2800" dirty="0"/>
              <a:t>Unified class start times</a:t>
            </a:r>
          </a:p>
          <a:p>
            <a:pPr lvl="1"/>
            <a:r>
              <a:rPr lang="en-US" sz="2800" dirty="0"/>
              <a:t>16-week summer to support pre-nursing, STEM, and </a:t>
            </a:r>
            <a:br>
              <a:rPr lang="en-US" sz="2800" dirty="0"/>
            </a:br>
            <a:r>
              <a:rPr lang="en-US" sz="2800" dirty="0"/>
              <a:t>CE Programs</a:t>
            </a:r>
          </a:p>
          <a:p>
            <a:pPr lvl="1"/>
            <a:r>
              <a:rPr lang="en-US" sz="2800" dirty="0"/>
              <a:t>4 and 8-week class delivery options</a:t>
            </a:r>
          </a:p>
          <a:p>
            <a:pPr lvl="1"/>
            <a:r>
              <a:rPr lang="en-US" sz="2800" dirty="0"/>
              <a:t>Robust summer schedule</a:t>
            </a:r>
          </a:p>
          <a:p>
            <a:pPr lvl="1"/>
            <a:r>
              <a:rPr lang="en-US" sz="2800" dirty="0"/>
              <a:t>Effective early alert and holistic support model (Student Success Teams)</a:t>
            </a:r>
          </a:p>
        </p:txBody>
      </p:sp>
    </p:spTree>
    <p:extLst>
      <p:ext uri="{BB962C8B-B14F-4D97-AF65-F5344CB8AC3E}">
        <p14:creationId xmlns:p14="http://schemas.microsoft.com/office/powerpoint/2010/main" val="1334256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39A31C-14AB-4C34-B92C-ABF1CBED4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EC6FF8-E519-4628-A642-37BDE5FA2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task force recommends a move to an academic calendar that includes two 16-week semesters, starting no later than 2026-2027.</a:t>
            </a:r>
          </a:p>
        </p:txBody>
      </p:sp>
    </p:spTree>
    <p:extLst>
      <p:ext uri="{BB962C8B-B14F-4D97-AF65-F5344CB8AC3E}">
        <p14:creationId xmlns:p14="http://schemas.microsoft.com/office/powerpoint/2010/main" val="417439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DB9FD-E223-46F6-86DE-BB8D72E6B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E9D31-659B-467A-938E-07FC4956E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290" y="1675166"/>
            <a:ext cx="9335910" cy="3880773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Aligns with Cal Poly calendar beginning 2026/27</a:t>
            </a:r>
          </a:p>
          <a:p>
            <a:r>
              <a:rPr lang="en-US" sz="2800" dirty="0"/>
              <a:t>More attractive to DE students enrolling through CVC than 18 week courses</a:t>
            </a:r>
          </a:p>
          <a:p>
            <a:r>
              <a:rPr lang="en-US" sz="2800" dirty="0"/>
              <a:t>DE courses no longer calculated using the college’s TLM, all are at 17.5</a:t>
            </a:r>
          </a:p>
          <a:p>
            <a:r>
              <a:rPr lang="en-US" sz="2800" dirty="0"/>
              <a:t>Shift to 16-week calendar will result in natural increase in FTES estimated at 3% in fall, and 2% in spring</a:t>
            </a:r>
          </a:p>
          <a:p>
            <a:r>
              <a:rPr lang="en-US" sz="2800" dirty="0"/>
              <a:t>Shorter term reduces exit points for students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993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F3523-0C39-4310-B1CD-1263FF622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E5256-3553-4C7F-84D7-526537746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997244" cy="3880773"/>
          </a:xfrm>
        </p:spPr>
        <p:txBody>
          <a:bodyPr>
            <a:normAutofit/>
          </a:bodyPr>
          <a:lstStyle/>
          <a:p>
            <a:r>
              <a:rPr lang="en-US" sz="2800" dirty="0"/>
              <a:t>Term length multiplier of 16.8 </a:t>
            </a:r>
          </a:p>
          <a:p>
            <a:pPr lvl="1"/>
            <a:r>
              <a:rPr lang="en-US" sz="2800" dirty="0"/>
              <a:t>Includes 4 Flex days immediately preceding start of both fall and spring terms</a:t>
            </a:r>
          </a:p>
          <a:p>
            <a:pPr lvl="1"/>
            <a:r>
              <a:rPr lang="en-US" sz="2800" dirty="0"/>
              <a:t>No flex days integrated into semester</a:t>
            </a:r>
          </a:p>
          <a:p>
            <a:r>
              <a:rPr lang="en-US" sz="2800" dirty="0"/>
              <a:t>Capacity of facilities to support extended class times determined sufficient</a:t>
            </a:r>
          </a:p>
        </p:txBody>
      </p:sp>
    </p:spTree>
    <p:extLst>
      <p:ext uri="{BB962C8B-B14F-4D97-AF65-F5344CB8AC3E}">
        <p14:creationId xmlns:p14="http://schemas.microsoft.com/office/powerpoint/2010/main" val="42944223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CE82EC63E0419A390796EA658F18" ma:contentTypeVersion="16" ma:contentTypeDescription="Create a new document." ma:contentTypeScope="" ma:versionID="042b893909aa842cc6a10af24c30e10a">
  <xsd:schema xmlns:xsd="http://www.w3.org/2001/XMLSchema" xmlns:xs="http://www.w3.org/2001/XMLSchema" xmlns:p="http://schemas.microsoft.com/office/2006/metadata/properties" xmlns:ns3="22d3bf3c-778b-4706-9176-ee17ff3a68df" xmlns:ns4="191eaf0c-0633-4c15-9b97-413e2fe96d0d" targetNamespace="http://schemas.microsoft.com/office/2006/metadata/properties" ma:root="true" ma:fieldsID="7b02af9ffa8e305fdc6a75441911209b" ns3:_="" ns4:_="">
    <xsd:import namespace="22d3bf3c-778b-4706-9176-ee17ff3a68df"/>
    <xsd:import namespace="191eaf0c-0633-4c15-9b97-413e2fe96d0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d3bf3c-778b-4706-9176-ee17ff3a68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1eaf0c-0633-4c15-9b97-413e2fe96d0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2d3bf3c-778b-4706-9176-ee17ff3a68df" xsi:nil="true"/>
  </documentManagement>
</p:properties>
</file>

<file path=customXml/itemProps1.xml><?xml version="1.0" encoding="utf-8"?>
<ds:datastoreItem xmlns:ds="http://schemas.openxmlformats.org/officeDocument/2006/customXml" ds:itemID="{1C37374C-6E97-4D34-B6CE-1620548202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d3bf3c-778b-4706-9176-ee17ff3a68df"/>
    <ds:schemaRef ds:uri="191eaf0c-0633-4c15-9b97-413e2fe96d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4C1D2D-9995-484B-B9E6-01C35179EC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17E8AE-164A-4DCA-BFDA-6C8779DFDF29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191eaf0c-0633-4c15-9b97-413e2fe96d0d"/>
    <ds:schemaRef ds:uri="22d3bf3c-778b-4706-9176-ee17ff3a68df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</TotalTime>
  <Words>341</Words>
  <Application>Microsoft Office PowerPoint</Application>
  <PresentationFormat>Widescreen</PresentationFormat>
  <Paragraphs>61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Open Forum  16-week calendar</vt:lpstr>
      <vt:lpstr>Welcome</vt:lpstr>
      <vt:lpstr>Taskforce and Panelists </vt:lpstr>
      <vt:lpstr>Overview</vt:lpstr>
      <vt:lpstr>Overview</vt:lpstr>
      <vt:lpstr>Overview</vt:lpstr>
      <vt:lpstr>Recommendation</vt:lpstr>
      <vt:lpstr>Rationale</vt:lpstr>
      <vt:lpstr>Additional considerations</vt:lpstr>
      <vt:lpstr>Additional considerations-extended class times</vt:lpstr>
      <vt:lpstr>Discussion</vt:lpstr>
      <vt:lpstr>Panel closing remarks</vt:lpstr>
      <vt:lpstr>Next Steps</vt:lpstr>
      <vt:lpstr>Thank you for joining the conversation!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forum ai</dc:title>
  <dc:creator>Jill Stearns</dc:creator>
  <cp:lastModifiedBy>Jill Stearns</cp:lastModifiedBy>
  <cp:revision>12</cp:revision>
  <cp:lastPrinted>2023-10-13T14:32:42Z</cp:lastPrinted>
  <dcterms:created xsi:type="dcterms:W3CDTF">2023-09-07T14:09:28Z</dcterms:created>
  <dcterms:modified xsi:type="dcterms:W3CDTF">2023-10-13T14:33:58Z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0x0101006F52CE82EC63E0419A390796EA658F18</vt:lpwstr>
  </property>
</Properties>
</file>